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354" r:id="rId2"/>
    <p:sldId id="387" r:id="rId3"/>
    <p:sldId id="388" r:id="rId4"/>
    <p:sldId id="389" r:id="rId5"/>
    <p:sldId id="390" r:id="rId6"/>
    <p:sldId id="386" r:id="rId7"/>
    <p:sldId id="392" r:id="rId8"/>
    <p:sldId id="393" r:id="rId9"/>
    <p:sldId id="398" r:id="rId10"/>
  </p:sldIdLst>
  <p:sldSz cx="9144000" cy="6858000" type="screen4x3"/>
  <p:notesSz cx="6735763" cy="9866313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22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7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41DD1-E4BC-4F71-A97E-B5888D6D3BBD}" type="datetimeFigureOut">
              <a:rPr lang="hr-HR" smtClean="0"/>
              <a:t>12.10.2026.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BDE0A-E684-4049-B4ED-F87CAD72BA6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309344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Kliknite da biste uredili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pPr/>
              <a:t>12.10.2026.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pPr/>
              <a:t>12.10.2026.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pPr/>
              <a:t>12.10.2026.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pPr/>
              <a:t>12.10.2026.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pPr/>
              <a:t>12.10.2026.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pPr/>
              <a:t>12.10.2026.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pPr/>
              <a:t>12.10.2026.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pPr/>
              <a:t>12.10.2026.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pPr/>
              <a:t>12.10.2026.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pPr/>
              <a:t>12.10.2026.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pPr/>
              <a:t>12.10.2026.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77C3D-7BB2-4D23-9D10-616807B37D36}" type="datetimeFigureOut">
              <a:rPr lang="sr-Latn-CS" smtClean="0"/>
              <a:pPr/>
              <a:t>12.10.2026.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03A18-1BE2-487D-92D8-585057AF460F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hr-HR" dirty="0" smtClean="0"/>
          </a:p>
          <a:p>
            <a:pPr marL="0" indent="0" algn="ctr">
              <a:buNone/>
            </a:pPr>
            <a:r>
              <a:rPr lang="hr-H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PRESS KOLEGIJ</a:t>
            </a:r>
          </a:p>
          <a:p>
            <a:pPr marL="0" indent="0" algn="ctr">
              <a:buNone/>
            </a:pPr>
            <a:endParaRPr lang="hr-HR" dirty="0" smtClean="0"/>
          </a:p>
          <a:p>
            <a:pPr marL="0" indent="0" algn="ctr">
              <a:buNone/>
            </a:pPr>
            <a:endParaRPr lang="hr-HR" dirty="0"/>
          </a:p>
          <a:p>
            <a:pPr marL="0" indent="0" algn="ctr">
              <a:buNone/>
            </a:pPr>
            <a:endParaRPr lang="hr-HR" dirty="0" smtClean="0"/>
          </a:p>
          <a:p>
            <a:pPr marL="0" indent="0" algn="ctr">
              <a:buNone/>
            </a:pPr>
            <a:endParaRPr lang="hr-HR" dirty="0" smtClean="0"/>
          </a:p>
          <a:p>
            <a:pPr marL="0" indent="0" algn="ctr">
              <a:buNone/>
            </a:pPr>
            <a:endParaRPr lang="hr-HR" dirty="0"/>
          </a:p>
          <a:p>
            <a:pPr marL="0" indent="0" algn="ctr">
              <a:buNone/>
            </a:pPr>
            <a:r>
              <a:rPr lang="hr-H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Rijeka, 12. listopada 2026. godine</a:t>
            </a:r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86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dirty="0" smtClean="0"/>
              <a:t>Na području PGŽ nalazi se 8 Županijskih lučkih uprava i to:</a:t>
            </a:r>
          </a:p>
          <a:p>
            <a:pPr marL="982663" indent="-514350">
              <a:buAutoNum type="arabicPeriod"/>
            </a:pPr>
            <a:r>
              <a:rPr lang="hr-HR" dirty="0" smtClean="0"/>
              <a:t>ŽLU Bakar-Kraljevica-</a:t>
            </a:r>
            <a:r>
              <a:rPr lang="hr-HR" dirty="0" err="1" smtClean="0"/>
              <a:t>Kostrena</a:t>
            </a:r>
            <a:endParaRPr lang="hr-HR" dirty="0" smtClean="0"/>
          </a:p>
          <a:p>
            <a:pPr marL="982663" indent="-514350">
              <a:buAutoNum type="arabicPeriod"/>
            </a:pPr>
            <a:r>
              <a:rPr lang="hr-HR" dirty="0" smtClean="0"/>
              <a:t>ŽLU Cres</a:t>
            </a:r>
          </a:p>
          <a:p>
            <a:pPr marL="982663" indent="-514350">
              <a:buAutoNum type="arabicPeriod"/>
            </a:pPr>
            <a:r>
              <a:rPr lang="hr-HR" dirty="0" smtClean="0"/>
              <a:t>ŽLU Crikvenica</a:t>
            </a:r>
          </a:p>
          <a:p>
            <a:pPr marL="982663" indent="-514350">
              <a:buAutoNum type="arabicPeriod"/>
            </a:pPr>
            <a:r>
              <a:rPr lang="hr-HR" dirty="0" smtClean="0"/>
              <a:t>ŽLU Krk</a:t>
            </a:r>
          </a:p>
          <a:p>
            <a:pPr marL="982663" indent="-514350">
              <a:buAutoNum type="arabicPeriod"/>
            </a:pPr>
            <a:r>
              <a:rPr lang="hr-HR" dirty="0" smtClean="0"/>
              <a:t>ŽLU Mali Lošinj</a:t>
            </a:r>
          </a:p>
          <a:p>
            <a:pPr marL="982663" indent="-514350">
              <a:buAutoNum type="arabicPeriod"/>
            </a:pPr>
            <a:r>
              <a:rPr lang="hr-HR" dirty="0" smtClean="0"/>
              <a:t>ŽLU Novi Vinodolski</a:t>
            </a:r>
          </a:p>
          <a:p>
            <a:pPr marL="982663" indent="-514350">
              <a:buAutoNum type="arabicPeriod"/>
            </a:pPr>
            <a:r>
              <a:rPr lang="hr-HR" dirty="0" smtClean="0"/>
              <a:t>ŽLU </a:t>
            </a:r>
            <a:r>
              <a:rPr lang="hr-HR" dirty="0" err="1" smtClean="0"/>
              <a:t>Opatija-Lovran-Mošćenička</a:t>
            </a:r>
            <a:r>
              <a:rPr lang="hr-HR" dirty="0" smtClean="0"/>
              <a:t> Draga</a:t>
            </a:r>
          </a:p>
          <a:p>
            <a:pPr marL="982663" indent="-514350">
              <a:buAutoNum type="arabicPeriod"/>
            </a:pPr>
            <a:r>
              <a:rPr lang="hr-HR" dirty="0" smtClean="0"/>
              <a:t>ŽLU Rab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 smtClean="0"/>
              <a:t>Iste upravljaju sa ukupno 102 luke otvorene za javni promet od čega 27 luka županijskog značaja i 75 luka lokalnog značaja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50044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Stanje komunalnih vezova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hr-HR" dirty="0" smtClean="0"/>
              <a:t>na </a:t>
            </a:r>
            <a:r>
              <a:rPr lang="hr-HR" dirty="0"/>
              <a:t>dan 1. </a:t>
            </a:r>
            <a:r>
              <a:rPr lang="hr-HR" dirty="0" smtClean="0"/>
              <a:t>listopada ŽLU </a:t>
            </a:r>
            <a:r>
              <a:rPr lang="hr-HR" dirty="0"/>
              <a:t>evidentiraju </a:t>
            </a:r>
            <a:r>
              <a:rPr lang="hr-HR" b="1" dirty="0"/>
              <a:t>7.120 zahtjeva</a:t>
            </a:r>
            <a:r>
              <a:rPr lang="hr-HR" dirty="0"/>
              <a:t> za komunalni </a:t>
            </a:r>
            <a:r>
              <a:rPr lang="hr-HR" dirty="0" smtClean="0"/>
              <a:t>vez.</a:t>
            </a:r>
            <a:endParaRPr lang="hr-HR" dirty="0"/>
          </a:p>
          <a:p>
            <a:pPr>
              <a:buFont typeface="Wingdings" panose="05000000000000000000" pitchFamily="2" charset="2"/>
              <a:buChar char="Ø"/>
            </a:pPr>
            <a:r>
              <a:rPr lang="hr-HR" dirty="0" smtClean="0"/>
              <a:t>Budući </a:t>
            </a:r>
            <a:r>
              <a:rPr lang="hr-HR" dirty="0"/>
              <a:t>da ista osoba može podnijeti zahtjev u više luka, stvarni broj ljudi koji čekaju vez manji je – procjenjujemo da je riječ o </a:t>
            </a:r>
            <a:r>
              <a:rPr lang="hr-HR" b="1" dirty="0"/>
              <a:t>oko 3.260 osoba</a:t>
            </a:r>
            <a:r>
              <a:rPr lang="hr-HR" dirty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 smtClean="0"/>
              <a:t>Najduže </a:t>
            </a:r>
            <a:r>
              <a:rPr lang="hr-HR" dirty="0"/>
              <a:t>su liste čekanja na području Bakra, Kraljevice i </a:t>
            </a:r>
            <a:r>
              <a:rPr lang="hr-HR" dirty="0" err="1"/>
              <a:t>Kostrene</a:t>
            </a:r>
            <a:r>
              <a:rPr lang="hr-HR" dirty="0"/>
              <a:t> te na crikveničkoj rivijeri.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37783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Ulaganje u luke 2026. godina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8549"/>
            <a:ext cx="8229600" cy="1540768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Primorsko-goranska županija nastavlja ulagati u razvoj, uređenje i sigurnost naših luka. </a:t>
            </a:r>
            <a:endParaRPr lang="hr-H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hr-HR" dirty="0" smtClean="0"/>
              <a:t>Drugom </a:t>
            </a:r>
            <a:r>
              <a:rPr lang="hr-HR" dirty="0"/>
              <a:t>raspodjelom, o kojoj smo odlučili u četvrtak, 8. listopada, osigurali smo dodatnih </a:t>
            </a:r>
            <a:r>
              <a:rPr lang="hr-HR" b="1" dirty="0"/>
              <a:t>595.000 eura za 13 projekata</a:t>
            </a:r>
            <a:r>
              <a:rPr lang="hr-HR" dirty="0"/>
              <a:t> na području šest županijskih lučkih uprava</a:t>
            </a:r>
            <a:r>
              <a:rPr lang="hr-HR" dirty="0" smtClean="0"/>
              <a:t>.</a:t>
            </a:r>
          </a:p>
          <a:p>
            <a:endParaRPr lang="hr-HR" dirty="0"/>
          </a:p>
          <a:p>
            <a:endParaRPr lang="hr-H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914531"/>
            <a:ext cx="7743825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886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dirty="0" smtClean="0"/>
              <a:t>lučkim </a:t>
            </a:r>
            <a:r>
              <a:rPr lang="hr-HR" dirty="0"/>
              <a:t>upravama iz županijskog proračuna ukupno raspoređujemo </a:t>
            </a:r>
            <a:r>
              <a:rPr lang="hr-HR" b="1" dirty="0"/>
              <a:t>3,495 milijuna eura</a:t>
            </a:r>
            <a:r>
              <a:rPr lang="hr-HR" dirty="0"/>
              <a:t>: </a:t>
            </a:r>
            <a:endParaRPr lang="hr-HR" dirty="0" smtClean="0"/>
          </a:p>
          <a:p>
            <a:pPr marL="534988" indent="-534988">
              <a:buFont typeface="+mj-lt"/>
              <a:buAutoNum type="arabicPeriod"/>
            </a:pPr>
            <a:r>
              <a:rPr lang="hr-HR" b="1" dirty="0" smtClean="0"/>
              <a:t>2,1 </a:t>
            </a:r>
            <a:r>
              <a:rPr lang="hr-HR" b="1" dirty="0"/>
              <a:t>milijun </a:t>
            </a:r>
            <a:r>
              <a:rPr lang="hr-HR" dirty="0"/>
              <a:t>eura prvom raspodjelom za 52 projekta, </a:t>
            </a:r>
          </a:p>
          <a:p>
            <a:pPr marL="514350" indent="-514350">
              <a:buFont typeface="+mj-lt"/>
              <a:buAutoNum type="arabicPeriod"/>
            </a:pPr>
            <a:r>
              <a:rPr lang="hr-HR" b="1" dirty="0" smtClean="0"/>
              <a:t>595.000</a:t>
            </a:r>
            <a:r>
              <a:rPr lang="hr-HR" dirty="0" smtClean="0"/>
              <a:t> </a:t>
            </a:r>
            <a:r>
              <a:rPr lang="hr-HR" dirty="0"/>
              <a:t>eura drugom raspodjelom </a:t>
            </a:r>
          </a:p>
          <a:p>
            <a:pPr marL="514350" indent="-514350">
              <a:buFont typeface="+mj-lt"/>
              <a:buAutoNum type="arabicPeriod"/>
            </a:pPr>
            <a:r>
              <a:rPr lang="hr-HR" b="1" dirty="0"/>
              <a:t>800.000 eura</a:t>
            </a:r>
            <a:r>
              <a:rPr lang="hr-HR" dirty="0"/>
              <a:t> </a:t>
            </a:r>
            <a:r>
              <a:rPr lang="hr-HR" dirty="0" smtClean="0"/>
              <a:t>Rebalansom iz rujna 2026. godine izravno osigurano – </a:t>
            </a:r>
            <a:r>
              <a:rPr lang="hr-HR" dirty="0"/>
              <a:t>600.000 eura za rekonstrukciju luke Vela Jana na Krku i 200.000 eura za nabavu i postavljanje valobrana u luci Bakar.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72882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576" y="324272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b="1" dirty="0" smtClean="0">
                <a:latin typeface="Arial" panose="020B0604020202020204" pitchFamily="34" charset="0"/>
                <a:cs typeface="Arial" panose="020B0604020202020204" pitchFamily="34" charset="0"/>
              </a:rPr>
              <a:t>EU projekti županijskih lučkih uprava Primorsko-goranske županije</a:t>
            </a:r>
            <a:endParaRPr lang="hr-H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836712"/>
            <a:ext cx="8201025" cy="42862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3548" y="5517232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Projekti ukupne </a:t>
            </a:r>
            <a:r>
              <a:rPr lang="hr-HR" dirty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vrijednosti gotovo </a:t>
            </a:r>
            <a:r>
              <a:rPr lang="hr-HR" b="1" dirty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67 milijuna eura</a:t>
            </a:r>
            <a:r>
              <a:rPr lang="hr-HR" dirty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, koji će donijeti </a:t>
            </a:r>
            <a:r>
              <a:rPr lang="hr-HR" b="1" dirty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492 nova komunalna veza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62956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hr-HR" sz="3600" b="1" dirty="0"/>
              <a:t>Sedam projekata spremnih za </a:t>
            </a:r>
            <a:r>
              <a:rPr lang="hr-HR" sz="3600" b="1" dirty="0" smtClean="0"/>
              <a:t>prijavu na novu EU omotnicu</a:t>
            </a:r>
            <a:r>
              <a:rPr lang="hr-HR" b="1" dirty="0"/>
              <a:t/>
            </a:r>
            <a:br>
              <a:rPr lang="hr-HR" b="1" dirty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25658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r-HR" dirty="0" smtClean="0"/>
              <a:t>Lučke uprave </a:t>
            </a:r>
            <a:r>
              <a:rPr lang="hr-HR" dirty="0"/>
              <a:t>imaju </a:t>
            </a:r>
            <a:r>
              <a:rPr lang="hr-HR" b="1" dirty="0"/>
              <a:t>sedam projekata spremnih za prijavu</a:t>
            </a:r>
            <a:r>
              <a:rPr lang="hr-HR" dirty="0"/>
              <a:t> na EU fondove, procijenjene vrijednosti oko </a:t>
            </a:r>
            <a:r>
              <a:rPr lang="hr-HR" b="1" dirty="0"/>
              <a:t>76 milijuna eura</a:t>
            </a:r>
            <a:r>
              <a:rPr lang="hr-HR" dirty="0"/>
              <a:t>:</a:t>
            </a:r>
          </a:p>
          <a:p>
            <a:pPr marL="514350" lvl="0" indent="-514350">
              <a:buFont typeface="+mj-lt"/>
              <a:buAutoNum type="arabicPeriod"/>
            </a:pPr>
            <a:r>
              <a:rPr lang="hr-HR" b="1" dirty="0" err="1"/>
              <a:t>Kostrena</a:t>
            </a:r>
            <a:r>
              <a:rPr lang="hr-HR" b="1" dirty="0"/>
              <a:t>, bazen </a:t>
            </a:r>
            <a:r>
              <a:rPr lang="hr-HR" b="1" dirty="0" err="1"/>
              <a:t>Žurkovo</a:t>
            </a:r>
            <a:r>
              <a:rPr lang="hr-HR" dirty="0"/>
              <a:t> – 17,3 </a:t>
            </a:r>
            <a:r>
              <a:rPr lang="hr-HR" dirty="0" err="1"/>
              <a:t>mil</a:t>
            </a:r>
            <a:r>
              <a:rPr lang="hr-HR" dirty="0"/>
              <a:t>. EUR, </a:t>
            </a:r>
            <a:r>
              <a:rPr lang="hr-HR" b="1" dirty="0"/>
              <a:t>270 novih vezova</a:t>
            </a:r>
            <a:endParaRPr lang="hr-HR" dirty="0"/>
          </a:p>
          <a:p>
            <a:pPr marL="514350" lvl="0" indent="-514350">
              <a:buFont typeface="+mj-lt"/>
              <a:buAutoNum type="arabicPeriod"/>
            </a:pPr>
            <a:r>
              <a:rPr lang="hr-HR" b="1" dirty="0" err="1"/>
              <a:t>Črni</a:t>
            </a:r>
            <a:r>
              <a:rPr lang="hr-HR" b="1" dirty="0"/>
              <a:t> </a:t>
            </a:r>
            <a:r>
              <a:rPr lang="hr-HR" b="1" dirty="0" err="1"/>
              <a:t>mul</a:t>
            </a:r>
            <a:r>
              <a:rPr lang="hr-HR" b="1" dirty="0"/>
              <a:t> u Crikvenici</a:t>
            </a:r>
            <a:r>
              <a:rPr lang="hr-HR" dirty="0"/>
              <a:t> – 14 </a:t>
            </a:r>
            <a:r>
              <a:rPr lang="hr-HR" dirty="0" err="1"/>
              <a:t>mil</a:t>
            </a:r>
            <a:r>
              <a:rPr lang="hr-HR" dirty="0"/>
              <a:t>. EUR, </a:t>
            </a:r>
            <a:r>
              <a:rPr lang="hr-HR" b="1" dirty="0"/>
              <a:t>123 nova komunalna veza</a:t>
            </a:r>
            <a:endParaRPr lang="hr-HR" dirty="0"/>
          </a:p>
          <a:p>
            <a:pPr marL="514350" lvl="0" indent="-514350">
              <a:buFont typeface="+mj-lt"/>
              <a:buAutoNum type="arabicPeriod"/>
            </a:pPr>
            <a:r>
              <a:rPr lang="hr-HR" b="1" dirty="0" err="1"/>
              <a:t>Malinska</a:t>
            </a:r>
            <a:r>
              <a:rPr lang="hr-HR" dirty="0"/>
              <a:t> – lukobrani vrijedni 15 </a:t>
            </a:r>
            <a:r>
              <a:rPr lang="hr-HR" dirty="0" err="1"/>
              <a:t>mil</a:t>
            </a:r>
            <a:r>
              <a:rPr lang="hr-HR" dirty="0"/>
              <a:t>. EUR, preduvjet za </a:t>
            </a:r>
            <a:r>
              <a:rPr lang="hr-HR" b="1" dirty="0"/>
              <a:t>190 dodatnih vezova</a:t>
            </a:r>
            <a:endParaRPr lang="hr-HR" dirty="0"/>
          </a:p>
          <a:p>
            <a:pPr marL="514350" lvl="0" indent="-514350">
              <a:buFont typeface="+mj-lt"/>
              <a:buAutoNum type="arabicPeriod"/>
            </a:pPr>
            <a:r>
              <a:rPr lang="hr-HR" b="1" dirty="0"/>
              <a:t>Vrbnik</a:t>
            </a:r>
            <a:r>
              <a:rPr lang="hr-HR" dirty="0"/>
              <a:t> – novi lukobran i betonska </a:t>
            </a:r>
            <a:r>
              <a:rPr lang="hr-HR" dirty="0" err="1"/>
              <a:t>pasarela</a:t>
            </a:r>
            <a:r>
              <a:rPr lang="hr-HR" dirty="0"/>
              <a:t>, oko 13,9 </a:t>
            </a:r>
            <a:r>
              <a:rPr lang="hr-HR" dirty="0" err="1"/>
              <a:t>mil</a:t>
            </a:r>
            <a:r>
              <a:rPr lang="hr-HR" dirty="0"/>
              <a:t>. EUR, </a:t>
            </a:r>
            <a:r>
              <a:rPr lang="hr-HR" b="1" dirty="0"/>
              <a:t>38 novih vezova</a:t>
            </a:r>
            <a:r>
              <a:rPr lang="hr-HR" dirty="0"/>
              <a:t> za brodice do 10 metara</a:t>
            </a:r>
          </a:p>
          <a:p>
            <a:pPr marL="514350" lvl="0" indent="-514350">
              <a:buFont typeface="+mj-lt"/>
              <a:buAutoNum type="arabicPeriod"/>
            </a:pPr>
            <a:r>
              <a:rPr lang="hr-HR" b="1" dirty="0"/>
              <a:t>Susak</a:t>
            </a:r>
            <a:r>
              <a:rPr lang="hr-HR" dirty="0"/>
              <a:t> – dogradnja pristana i trajektne rampe, 7,9 </a:t>
            </a:r>
            <a:r>
              <a:rPr lang="hr-HR" dirty="0" err="1"/>
              <a:t>mil</a:t>
            </a:r>
            <a:r>
              <a:rPr lang="hr-HR" dirty="0"/>
              <a:t>. EUR – za međunarodnu liniju, plovila domicilnog stanovništva i plovila u tranzitu</a:t>
            </a:r>
          </a:p>
          <a:p>
            <a:pPr marL="514350" lvl="0" indent="-514350">
              <a:buFont typeface="+mj-lt"/>
              <a:buAutoNum type="arabicPeriod"/>
            </a:pPr>
            <a:r>
              <a:rPr lang="hr-HR" b="1" dirty="0" err="1"/>
              <a:t>Valun</a:t>
            </a:r>
            <a:r>
              <a:rPr lang="hr-HR" dirty="0"/>
              <a:t> – rekonstrukcija i dogradnja luke, 7,5 </a:t>
            </a:r>
            <a:r>
              <a:rPr lang="hr-HR" dirty="0" err="1"/>
              <a:t>mil</a:t>
            </a:r>
            <a:r>
              <a:rPr lang="hr-HR" dirty="0"/>
              <a:t>. EUR</a:t>
            </a:r>
          </a:p>
          <a:p>
            <a:pPr marL="514350" lvl="0" indent="-514350">
              <a:buFont typeface="+mj-lt"/>
              <a:buAutoNum type="arabicPeriod"/>
            </a:pPr>
            <a:r>
              <a:rPr lang="hr-HR" b="1" dirty="0"/>
              <a:t>Voz</a:t>
            </a:r>
            <a:r>
              <a:rPr lang="hr-HR" dirty="0"/>
              <a:t> – rekonstrukcija operativnog gata „Ribarske luke“, 735.000 EUR</a:t>
            </a:r>
          </a:p>
          <a:p>
            <a:pPr marL="0" indent="0">
              <a:buNone/>
            </a:pPr>
            <a:r>
              <a:rPr lang="hr-HR" dirty="0"/>
              <a:t>Riječ je isključivo o projektima koji su spremni za prijavu. </a:t>
            </a:r>
            <a:endParaRPr lang="hr-HR" dirty="0" smtClean="0"/>
          </a:p>
          <a:p>
            <a:pPr marL="0" indent="0">
              <a:buNone/>
            </a:pPr>
            <a:r>
              <a:rPr lang="hr-HR" dirty="0" smtClean="0"/>
              <a:t>Paralelno </a:t>
            </a:r>
            <a:r>
              <a:rPr lang="hr-HR" dirty="0"/>
              <a:t>se projektiraju luke na Rabu, Malom Lošinju, u </a:t>
            </a:r>
            <a:r>
              <a:rPr lang="hr-HR" dirty="0" err="1"/>
              <a:t>Mošćeničkoj</a:t>
            </a:r>
            <a:r>
              <a:rPr lang="hr-HR" dirty="0"/>
              <a:t> Dragi i Lovranu</a:t>
            </a:r>
            <a:r>
              <a:rPr lang="hr-HR" dirty="0" smtClean="0"/>
              <a:t>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6253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/>
              <a:t>Prijedlog za 2027. godinu</a:t>
            </a:r>
            <a:br>
              <a:rPr lang="hr-HR" b="1" dirty="0"/>
            </a:br>
            <a:endParaRPr lang="hr-H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26235" y="1196752"/>
            <a:ext cx="8229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Za Proračun Primorsko-goranske županije za 2027. godinu predlažemo tri projekta ukupne vrijednosti </a:t>
            </a:r>
            <a:r>
              <a:rPr lang="hr-HR" b="1" dirty="0"/>
              <a:t>4,3 milijuna eura s PDV-om</a:t>
            </a:r>
            <a:r>
              <a:rPr lang="hr-HR" dirty="0"/>
              <a:t>. </a:t>
            </a:r>
            <a:endParaRPr lang="hr-H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hr-HR" dirty="0" smtClean="0"/>
              <a:t>Njima </a:t>
            </a:r>
            <a:r>
              <a:rPr lang="hr-HR" dirty="0"/>
              <a:t>obnavljamo </a:t>
            </a:r>
            <a:r>
              <a:rPr lang="hr-HR" b="1" dirty="0"/>
              <a:t>381 postojeći vez</a:t>
            </a:r>
            <a:r>
              <a:rPr lang="hr-HR" dirty="0"/>
              <a:t> i stvaramo </a:t>
            </a:r>
            <a:r>
              <a:rPr lang="hr-HR" b="1" dirty="0"/>
              <a:t>187 novih komunalnih vezova</a:t>
            </a:r>
            <a:r>
              <a:rPr lang="hr-HR" dirty="0"/>
              <a:t>.</a:t>
            </a:r>
          </a:p>
          <a:p>
            <a:endParaRPr lang="hr-H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789040"/>
            <a:ext cx="77343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27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82833" y="846450"/>
            <a:ext cx="7689567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altLang="sr-Latn-R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OD LISTA ČEKANJA DO NOVIH VEZOVA</a:t>
            </a:r>
            <a:endParaRPr kumimoji="0" lang="hr-HR" altLang="sr-Latn-R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altLang="sr-Latn-RS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PLAN RAZVOJA ŽUPANIJSKIH LUKA 2025. - 2029.</a:t>
            </a:r>
            <a:endParaRPr kumimoji="0" lang="hr-HR" altLang="sr-Latn-R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528" y="1628800"/>
            <a:ext cx="81822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altLang="sr-Latn-RS" sz="2400" b="1" dirty="0" smtClean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70% </a:t>
            </a:r>
            <a:r>
              <a:rPr lang="hr-HR" altLang="sr-Latn-RS" b="1" dirty="0" smtClean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DANAŠNJIH </a:t>
            </a:r>
            <a:r>
              <a:rPr lang="hr-HR" altLang="sr-Latn-RS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ZAHTJEVA ZA KOMUNALNI </a:t>
            </a:r>
            <a:r>
              <a:rPr lang="hr-HR" altLang="sr-Latn-RS" b="1" dirty="0" smtClean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VEZ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r-HR" altLang="sr-Latn-RS" b="1" dirty="0" smtClean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CILJ </a:t>
            </a:r>
            <a:r>
              <a:rPr lang="hr-HR" altLang="sr-Latn-RS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JE RIJEŠITI DO KRAJA MANDATA</a:t>
            </a:r>
            <a:endParaRPr lang="hr-HR" altLang="sr-Latn-RS" sz="6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697990" y="2481421"/>
          <a:ext cx="5748020" cy="2763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5915">
                  <a:extLst>
                    <a:ext uri="{9D8B030D-6E8A-4147-A177-3AD203B41FA5}">
                      <a16:colId xmlns:a16="http://schemas.microsoft.com/office/drawing/2014/main" val="3892884198"/>
                    </a:ext>
                  </a:extLst>
                </a:gridCol>
                <a:gridCol w="2100580">
                  <a:extLst>
                    <a:ext uri="{9D8B030D-6E8A-4147-A177-3AD203B41FA5}">
                      <a16:colId xmlns:a16="http://schemas.microsoft.com/office/drawing/2014/main" val="553050666"/>
                    </a:ext>
                  </a:extLst>
                </a:gridCol>
                <a:gridCol w="2041525">
                  <a:extLst>
                    <a:ext uri="{9D8B030D-6E8A-4147-A177-3AD203B41FA5}">
                      <a16:colId xmlns:a16="http://schemas.microsoft.com/office/drawing/2014/main" val="353442865"/>
                    </a:ext>
                  </a:extLst>
                </a:gridCol>
              </a:tblGrid>
              <a:tr h="6908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kern="1200" dirty="0">
                          <a:effectLst/>
                        </a:rPr>
                        <a:t>Komunalni vez  </a:t>
                      </a:r>
                      <a:r>
                        <a:rPr lang="hr-HR" sz="1100" kern="1200" dirty="0" smtClean="0">
                          <a:effectLst/>
                        </a:rPr>
                        <a:t>2025</a:t>
                      </a:r>
                      <a:endParaRPr lang="hr-H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kern="1200" dirty="0">
                          <a:effectLst/>
                        </a:rPr>
                        <a:t>Komunalni vez  2029</a:t>
                      </a:r>
                      <a:endParaRPr lang="hr-H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kern="1200">
                          <a:effectLst/>
                        </a:rPr>
                        <a:t>POVEĆANJE</a:t>
                      </a:r>
                      <a:endParaRPr lang="hr-H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67526218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 kern="1200">
                          <a:effectLst/>
                        </a:rPr>
                        <a:t>10 192</a:t>
                      </a:r>
                      <a:endParaRPr lang="hr-H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kern="1200">
                          <a:effectLst/>
                        </a:rPr>
                        <a:t>12 992</a:t>
                      </a:r>
                      <a:endParaRPr lang="hr-H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kern="1200" dirty="0">
                          <a:effectLst/>
                        </a:rPr>
                        <a:t>+ 2 800</a:t>
                      </a:r>
                      <a:endParaRPr lang="hr-HR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100" kern="1200" dirty="0">
                          <a:effectLst/>
                        </a:rPr>
                        <a:t>+ 27, 47%</a:t>
                      </a:r>
                      <a:endParaRPr lang="hr-H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50348550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 kern="1200">
                          <a:effectLst/>
                        </a:rPr>
                        <a:t>Nautički vez 2025</a:t>
                      </a:r>
                      <a:endParaRPr lang="hr-H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 kern="1200">
                          <a:effectLst/>
                        </a:rPr>
                        <a:t>Nautički vez 2029</a:t>
                      </a:r>
                      <a:endParaRPr lang="hr-H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 kern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35642368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 kern="1200">
                          <a:effectLst/>
                        </a:rPr>
                        <a:t>2 346</a:t>
                      </a:r>
                      <a:endParaRPr lang="hr-H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 kern="1200" dirty="0">
                          <a:effectLst/>
                        </a:rPr>
                        <a:t>2 870</a:t>
                      </a:r>
                      <a:endParaRPr lang="hr-H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 kern="1200" dirty="0">
                          <a:effectLst/>
                        </a:rPr>
                        <a:t>+ 524</a:t>
                      </a:r>
                      <a:endParaRPr lang="hr-HR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r-HR" sz="1200" kern="1200" dirty="0">
                          <a:effectLst/>
                        </a:rPr>
                        <a:t>+ 22,34%</a:t>
                      </a:r>
                      <a:endParaRPr lang="hr-H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48069579"/>
                  </a:ext>
                </a:extLst>
              </a:tr>
            </a:tbl>
          </a:graphicData>
        </a:graphic>
      </p:graphicFrame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475656" y="5445224"/>
            <a:ext cx="604867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altLang="sr-Latn-R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DANAŠNJI DAN IMA 3 264 ZAHTJEVA</a:t>
            </a:r>
            <a:endParaRPr kumimoji="0" lang="hr-HR" altLang="sr-Latn-R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altLang="sr-Latn-R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CILJ MANDATA – RIJEŠITI 70% ZAHTJEVA</a:t>
            </a:r>
            <a:endParaRPr kumimoji="0" lang="hr-HR" altLang="sr-Latn-R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606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3473</TotalTime>
  <Words>528</Words>
  <Application>Microsoft Office PowerPoint</Application>
  <PresentationFormat>On-screen Show (4:3)</PresentationFormat>
  <Paragraphs>65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Narrow</vt:lpstr>
      <vt:lpstr>Calibri</vt:lpstr>
      <vt:lpstr>Segoe UI</vt:lpstr>
      <vt:lpstr>Times New Roman</vt:lpstr>
      <vt:lpstr>Wingdings</vt:lpstr>
      <vt:lpstr>Office tema</vt:lpstr>
      <vt:lpstr>PowerPoint Presentation</vt:lpstr>
      <vt:lpstr>PowerPoint Presentation</vt:lpstr>
      <vt:lpstr>Stanje komunalnih vezova</vt:lpstr>
      <vt:lpstr>Ulaganje u luke 2026. godina</vt:lpstr>
      <vt:lpstr>PowerPoint Presentation</vt:lpstr>
      <vt:lpstr>PowerPoint Presentation</vt:lpstr>
      <vt:lpstr>Sedam projekata spremnih za prijavu na novu EU omotnicu </vt:lpstr>
      <vt:lpstr>Prijedlog za 2027. godinu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Electromobility in  Primorje Gorski Kotar County EU projects EnerMOB and EnerNETMob</dc:title>
  <dc:creator>Vedran Brajdić</dc:creator>
  <cp:lastModifiedBy>Vedran Brajdić</cp:lastModifiedBy>
  <cp:revision>233</cp:revision>
  <cp:lastPrinted>2026-10-12T07:48:12Z</cp:lastPrinted>
  <dcterms:created xsi:type="dcterms:W3CDTF">2019-07-04T07:57:49Z</dcterms:created>
  <dcterms:modified xsi:type="dcterms:W3CDTF">2026-10-12T07:59:30Z</dcterms:modified>
</cp:coreProperties>
</file>