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7" r:id="rId6"/>
    <p:sldId id="263" r:id="rId7"/>
    <p:sldId id="264" r:id="rId8"/>
    <p:sldId id="269" r:id="rId9"/>
    <p:sldId id="265" r:id="rId10"/>
    <p:sldId id="266" r:id="rId11"/>
    <p:sldId id="26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157E5-D854-4C0A-B10B-0841140C98D2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7FE39-0C53-49B0-81F8-C58BD9A27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192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157E5-D854-4C0A-B10B-0841140C98D2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7FE39-0C53-49B0-81F8-C58BD9A27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274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157E5-D854-4C0A-B10B-0841140C98D2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7FE39-0C53-49B0-81F8-C58BD9A27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529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157E5-D854-4C0A-B10B-0841140C98D2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7FE39-0C53-49B0-81F8-C58BD9A27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03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157E5-D854-4C0A-B10B-0841140C98D2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7FE39-0C53-49B0-81F8-C58BD9A27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018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157E5-D854-4C0A-B10B-0841140C98D2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7FE39-0C53-49B0-81F8-C58BD9A27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482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157E5-D854-4C0A-B10B-0841140C98D2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7FE39-0C53-49B0-81F8-C58BD9A27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003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157E5-D854-4C0A-B10B-0841140C98D2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7FE39-0C53-49B0-81F8-C58BD9A27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643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157E5-D854-4C0A-B10B-0841140C98D2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7FE39-0C53-49B0-81F8-C58BD9A27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439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157E5-D854-4C0A-B10B-0841140C98D2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7FE39-0C53-49B0-81F8-C58BD9A27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349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157E5-D854-4C0A-B10B-0841140C98D2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7FE39-0C53-49B0-81F8-C58BD9A27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953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E157E5-D854-4C0A-B10B-0841140C98D2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27FE39-0C53-49B0-81F8-C58BD9A27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157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SPORT I PGŽ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RIJEKA 15.12.2025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0" y="5518044"/>
            <a:ext cx="1524000" cy="1348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07111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/>
              <a:t>PLAN </a:t>
            </a:r>
            <a:r>
              <a:rPr lang="hr-HR" b="1" dirty="0" smtClean="0"/>
              <a:t>2026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ANALIZA STANJA</a:t>
            </a:r>
          </a:p>
          <a:p>
            <a:r>
              <a:rPr lang="hr-HR" dirty="0" smtClean="0"/>
              <a:t>POSTAVLJANJE OPERATIVNIH CILJEVA</a:t>
            </a:r>
          </a:p>
          <a:p>
            <a:r>
              <a:rPr lang="hr-HR" dirty="0" smtClean="0"/>
              <a:t>KOREKCIJA KRITERIJA</a:t>
            </a:r>
          </a:p>
          <a:p>
            <a:r>
              <a:rPr lang="hr-HR" dirty="0" smtClean="0"/>
              <a:t>FINANACIRANJE SPORTA SUKLADNO KRITERIJIMA I CILJEVIMA</a:t>
            </a:r>
          </a:p>
          <a:p>
            <a:r>
              <a:rPr lang="hr-HR" dirty="0" smtClean="0"/>
              <a:t>RAZVOJ STRATEŠKOG SUSTAVA POTPORE NOSITELJIMA KVALITETE</a:t>
            </a:r>
          </a:p>
          <a:p>
            <a:r>
              <a:rPr lang="hr-HR" dirty="0" smtClean="0"/>
              <a:t>RAZVOJ SUSTAVA U SURADNJI SA OPĆINAMA I GRADOVIMA</a:t>
            </a:r>
          </a:p>
          <a:p>
            <a:r>
              <a:rPr lang="hr-HR" dirty="0" smtClean="0"/>
              <a:t>JAČANJE SAVEZA IZMEĐU ŠKOLSKIH USTANOVA I SPORTSKIH KOLEKTIVA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0" y="5509731"/>
            <a:ext cx="1524000" cy="1348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25937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1850" y="1510232"/>
            <a:ext cx="10515600" cy="2852737"/>
          </a:xfrm>
        </p:spPr>
        <p:txBody>
          <a:bodyPr/>
          <a:lstStyle/>
          <a:p>
            <a:r>
              <a:rPr lang="hr-HR" dirty="0" smtClean="0"/>
              <a:t>HVALA NA PAŽNJI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0" y="5509731"/>
            <a:ext cx="1524000" cy="1348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26101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/>
              <a:t>BRIGA O SPORTU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U PRIMARNOM DJELOKRUGU GRADOVA I OPĆINA</a:t>
            </a:r>
          </a:p>
          <a:p>
            <a:r>
              <a:rPr lang="hr-HR" dirty="0" smtClean="0"/>
              <a:t>U DOMENI ŽUPANIJA </a:t>
            </a:r>
          </a:p>
          <a:p>
            <a:pPr lvl="1"/>
            <a:r>
              <a:rPr lang="hr-HR" dirty="0" smtClean="0"/>
              <a:t>„REGIONALNA” KOMPONENTA</a:t>
            </a:r>
          </a:p>
          <a:p>
            <a:pPr lvl="1"/>
            <a:r>
              <a:rPr lang="hr-HR" dirty="0" smtClean="0"/>
              <a:t>POZITIVNI UTJECAJ SPORTA NA DRUŠTVO</a:t>
            </a:r>
          </a:p>
          <a:p>
            <a:pPr lvl="2"/>
            <a:r>
              <a:rPr lang="hr-HR" dirty="0" smtClean="0"/>
              <a:t>OBRAZOVANJE</a:t>
            </a:r>
          </a:p>
          <a:p>
            <a:pPr lvl="2"/>
            <a:r>
              <a:rPr lang="hr-HR" dirty="0" smtClean="0"/>
              <a:t>SOCIJALIZACIJA</a:t>
            </a:r>
          </a:p>
          <a:p>
            <a:pPr lvl="2"/>
            <a:r>
              <a:rPr lang="hr-HR" dirty="0" smtClean="0"/>
              <a:t>ZDRAVLJE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0" y="5509731"/>
            <a:ext cx="1524000" cy="1348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4145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/>
              <a:t>TRENDOVI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OTUĐENJE</a:t>
            </a:r>
          </a:p>
          <a:p>
            <a:r>
              <a:rPr lang="hr-HR" dirty="0" smtClean="0"/>
              <a:t>DESOCIJALIZACIJA MLADIH</a:t>
            </a:r>
          </a:p>
          <a:p>
            <a:r>
              <a:rPr lang="hr-HR" dirty="0" smtClean="0"/>
              <a:t>DIGITALNO DOBA I SMANJENA FIZIČKA AKTIVNOST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0" y="5509731"/>
            <a:ext cx="1524000" cy="1348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4189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/>
              <a:t>RANI PRESTANAK BAVLJENJA SPORTOM</a:t>
            </a:r>
            <a:endParaRPr lang="en-US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MUŠKARCI 2024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hr-HR" dirty="0" smtClean="0"/>
              <a:t>SENIORI </a:t>
            </a:r>
          </a:p>
          <a:p>
            <a:pPr lvl="1"/>
            <a:r>
              <a:rPr lang="hr-HR" dirty="0" smtClean="0"/>
              <a:t>3.507 / 13.571 		</a:t>
            </a:r>
            <a:r>
              <a:rPr lang="hr-HR" dirty="0" smtClean="0"/>
              <a:t>25%</a:t>
            </a:r>
            <a:endParaRPr lang="hr-HR" dirty="0" smtClean="0"/>
          </a:p>
          <a:p>
            <a:r>
              <a:rPr lang="hr-HR" dirty="0" smtClean="0"/>
              <a:t>SENIORI I JUNIORI</a:t>
            </a:r>
          </a:p>
          <a:p>
            <a:pPr lvl="1"/>
            <a:r>
              <a:rPr lang="hr-HR" dirty="0" smtClean="0"/>
              <a:t>3.507+1.014 / 13.571</a:t>
            </a:r>
          </a:p>
          <a:p>
            <a:pPr lvl="1"/>
            <a:r>
              <a:rPr lang="hr-HR" dirty="0" smtClean="0"/>
              <a:t>4.516 / 13.571		</a:t>
            </a:r>
            <a:r>
              <a:rPr lang="hr-HR" dirty="0" smtClean="0"/>
              <a:t>33</a:t>
            </a:r>
            <a:r>
              <a:rPr lang="hr-HR" dirty="0" smtClean="0"/>
              <a:t>%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r-HR" dirty="0" smtClean="0"/>
              <a:t>ŽENE 2024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hr-HR" dirty="0" smtClean="0"/>
              <a:t>SENIORKE</a:t>
            </a:r>
          </a:p>
          <a:p>
            <a:pPr lvl="1"/>
            <a:r>
              <a:rPr lang="hr-HR" dirty="0" smtClean="0"/>
              <a:t>954 / 5.437		17.5%</a:t>
            </a:r>
          </a:p>
          <a:p>
            <a:r>
              <a:rPr lang="hr-HR" dirty="0" smtClean="0"/>
              <a:t>SENIORKE I JUNIORKE</a:t>
            </a:r>
          </a:p>
          <a:p>
            <a:pPr lvl="1"/>
            <a:r>
              <a:rPr lang="hr-HR" dirty="0" smtClean="0"/>
              <a:t>954+409 / 5.437</a:t>
            </a:r>
          </a:p>
          <a:p>
            <a:pPr lvl="1"/>
            <a:r>
              <a:rPr lang="hr-HR" dirty="0" smtClean="0"/>
              <a:t>1.366 / 5.437		25%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0" y="5509731"/>
            <a:ext cx="1524000" cy="1348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75282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/>
              <a:t>NOGOMET U PGŽ 2024/2025</a:t>
            </a:r>
            <a:endParaRPr lang="en-US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BROJ REGISTRIRANIH SPORTAŠA U NOGOMETU 	5.666</a:t>
            </a:r>
          </a:p>
          <a:p>
            <a:r>
              <a:rPr lang="hr-HR" dirty="0" smtClean="0"/>
              <a:t>UDIO NOGOMETAŠA U UKUPNOM BROJU REGISTRIRANIH SPORTAŠA </a:t>
            </a:r>
          </a:p>
          <a:p>
            <a:pPr lvl="1"/>
            <a:r>
              <a:rPr lang="hr-HR" dirty="0" smtClean="0"/>
              <a:t>5.666 / 13.571 		41.8 %</a:t>
            </a:r>
          </a:p>
          <a:p>
            <a:r>
              <a:rPr lang="hr-HR" dirty="0" smtClean="0"/>
              <a:t>BROJ REG. NOGOMETAŠA U MLAĐIM DOBNIMKATEGORIJAMA 4.315</a:t>
            </a:r>
          </a:p>
          <a:p>
            <a:r>
              <a:rPr lang="hr-HR" dirty="0" smtClean="0"/>
              <a:t>UDIO REG. NOGOMETAŠA U MLAĐIM DOBNIM KATEGORIJA</a:t>
            </a:r>
          </a:p>
          <a:p>
            <a:pPr lvl="1"/>
            <a:r>
              <a:rPr lang="hr-HR" dirty="0" smtClean="0"/>
              <a:t>4.315 / 10.064 		42,87 %</a:t>
            </a:r>
          </a:p>
          <a:p>
            <a:r>
              <a:rPr lang="hr-HR" dirty="0" smtClean="0"/>
              <a:t>FINANCIRANJE NOGOMETA – NOSITELJI KVALITETE</a:t>
            </a:r>
          </a:p>
          <a:p>
            <a:pPr lvl="1"/>
            <a:r>
              <a:rPr lang="hr-HR" dirty="0" smtClean="0"/>
              <a:t>2024 – 6.900 EURA VS 66.350 EURA</a:t>
            </a:r>
          </a:p>
          <a:p>
            <a:pPr lvl="1"/>
            <a:r>
              <a:rPr lang="hr-HR" dirty="0" smtClean="0"/>
              <a:t>2025 – 0 EURA VS 316.350 EURA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0" y="5509731"/>
            <a:ext cx="1524000" cy="1348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85887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/>
              <a:t>CILJEVI </a:t>
            </a:r>
            <a:endParaRPr lang="en-US" b="1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 smtClean="0"/>
          </a:p>
          <a:p>
            <a:r>
              <a:rPr lang="hr-HR" dirty="0" smtClean="0"/>
              <a:t>ISTAKNUTI ZNAČAJ SPORTA ZA ZDRAVU ZAJEDNICU</a:t>
            </a:r>
          </a:p>
          <a:p>
            <a:r>
              <a:rPr lang="hr-HR" dirty="0" smtClean="0"/>
              <a:t>POTICATI IZVRSNOST U  SPORTU</a:t>
            </a:r>
          </a:p>
          <a:p>
            <a:r>
              <a:rPr lang="hr-HR" dirty="0" smtClean="0"/>
              <a:t>POVEĆATI SPORTSKE AKTIVNOSTI DJECE I ODRASLIH </a:t>
            </a:r>
          </a:p>
          <a:p>
            <a:r>
              <a:rPr lang="hr-HR" dirty="0" smtClean="0"/>
              <a:t>STABILIZIRATI RAD NOSITELJA KVALITETE U SPORTU</a:t>
            </a:r>
          </a:p>
          <a:p>
            <a:r>
              <a:rPr lang="hr-HR" dirty="0" smtClean="0"/>
              <a:t>FORMIRATI SNAŽNU STRUKTURU SPORTSKOG SUSTAVA U PGŽ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0" y="5509731"/>
            <a:ext cx="1524000" cy="1348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52836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87" y="365125"/>
            <a:ext cx="10515600" cy="1325563"/>
          </a:xfrm>
        </p:spPr>
        <p:txBody>
          <a:bodyPr/>
          <a:lstStyle/>
          <a:p>
            <a:r>
              <a:rPr lang="hr-HR" b="1" dirty="0" smtClean="0"/>
              <a:t>IZDVAJANJA ZA SPORT PGŽ UKUPNO</a:t>
            </a:r>
            <a:endParaRPr lang="en-US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29887" y="1759667"/>
            <a:ext cx="7024255" cy="373477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03228" y="3711321"/>
            <a:ext cx="2476499" cy="179841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0" y="5509731"/>
            <a:ext cx="1524000" cy="1348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94837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003367"/>
            <a:ext cx="8306292" cy="1463040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/>
              <a:t>IZDVAJANJA ZA SPORT PGŽ UKUPNO</a:t>
            </a:r>
            <a:endParaRPr lang="en-US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0" y="5509731"/>
            <a:ext cx="1524000" cy="1348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12137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/>
              <a:t>POTPORE NOSITELJIMA KVALITETE </a:t>
            </a:r>
            <a:endParaRPr lang="en-US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765502"/>
            <a:ext cx="9397789" cy="28896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0" y="5509731"/>
            <a:ext cx="1524000" cy="1348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00374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239</Words>
  <Application>Microsoft Office PowerPoint</Application>
  <PresentationFormat>Widescreen</PresentationFormat>
  <Paragraphs>56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SPORT I PGŽ</vt:lpstr>
      <vt:lpstr>BRIGA O SPORTU</vt:lpstr>
      <vt:lpstr>TRENDOVI</vt:lpstr>
      <vt:lpstr>RANI PRESTANAK BAVLJENJA SPORTOM</vt:lpstr>
      <vt:lpstr>NOGOMET U PGŽ 2024/2025</vt:lpstr>
      <vt:lpstr>CILJEVI </vt:lpstr>
      <vt:lpstr>IZDVAJANJA ZA SPORT PGŽ UKUPNO</vt:lpstr>
      <vt:lpstr>IZDVAJANJA ZA SPORT PGŽ UKUPNO</vt:lpstr>
      <vt:lpstr>POTPORE NOSITELJIMA KVALITETE </vt:lpstr>
      <vt:lpstr>PLAN 2026</vt:lpstr>
      <vt:lpstr>HVALA NA PAŽNJI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SPORT I PGŽ</dc:title>
  <dc:creator>Ivica Lukanović</dc:creator>
  <cp:lastModifiedBy>Saša Pešut</cp:lastModifiedBy>
  <cp:revision>15</cp:revision>
  <cp:lastPrinted>2025-12-15T08:43:53Z</cp:lastPrinted>
  <dcterms:created xsi:type="dcterms:W3CDTF">2025-12-14T08:24:55Z</dcterms:created>
  <dcterms:modified xsi:type="dcterms:W3CDTF">2025-12-15T10:57:02Z</dcterms:modified>
</cp:coreProperties>
</file>