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80" r:id="rId2"/>
    <p:sldId id="827" r:id="rId3"/>
    <p:sldId id="829" r:id="rId4"/>
    <p:sldId id="833" r:id="rId5"/>
    <p:sldId id="805" r:id="rId6"/>
    <p:sldId id="834" r:id="rId7"/>
    <p:sldId id="832" r:id="rId8"/>
    <p:sldId id="839" r:id="rId9"/>
    <p:sldId id="836" r:id="rId10"/>
    <p:sldId id="844" r:id="rId11"/>
    <p:sldId id="784" r:id="rId12"/>
    <p:sldId id="765" r:id="rId13"/>
  </p:sldIdLst>
  <p:sldSz cx="12192000" cy="6858000"/>
  <p:notesSz cx="6669088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FFCC00"/>
    <a:srgbClr val="D2DEEF"/>
    <a:srgbClr val="EAEFF2"/>
    <a:srgbClr val="DC9D84"/>
    <a:srgbClr val="68A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1" autoAdjust="0"/>
    <p:restoredTop sz="92982" autoAdjust="0"/>
  </p:normalViewPr>
  <p:slideViewPr>
    <p:cSldViewPr snapToGrid="0">
      <p:cViewPr varScale="1">
        <p:scale>
          <a:sx n="86" d="100"/>
          <a:sy n="86" d="100"/>
        </p:scale>
        <p:origin x="5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075F09-F3DD-4EE7-9796-1D90AF7DD9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3F7D7-D501-414D-8C4E-03B1F5DE7A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DFFD0-E791-4E50-B323-A85F96462D8F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53997-7829-43D6-A70A-C01E353F52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7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EC08E-5733-4363-8B91-CDB0EA1D29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8" y="9428587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0A3D7-8630-461F-AF2C-64A315C5C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924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7975-86C9-4E68-B916-2BA17D3B8B65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8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7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8D977-9B73-429A-8A61-65CB281AB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388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8D977-9B73-429A-8A61-65CB281AB60A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054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A488-7ADB-46D7-9432-CEC6F9B034A4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BC40-D9C4-42DE-ADE3-DCAF0AFD3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931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A488-7ADB-46D7-9432-CEC6F9B034A4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BC40-D9C4-42DE-ADE3-DCAF0AFD3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49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A488-7ADB-46D7-9432-CEC6F9B034A4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BC40-D9C4-42DE-ADE3-DCAF0AFD3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878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A488-7ADB-46D7-9432-CEC6F9B034A4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BC40-D9C4-42DE-ADE3-DCAF0AFD3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50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A488-7ADB-46D7-9432-CEC6F9B034A4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BC40-D9C4-42DE-ADE3-DCAF0AFD3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764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A488-7ADB-46D7-9432-CEC6F9B034A4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BC40-D9C4-42DE-ADE3-DCAF0AFD3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1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A488-7ADB-46D7-9432-CEC6F9B034A4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BC40-D9C4-42DE-ADE3-DCAF0AFD3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35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A488-7ADB-46D7-9432-CEC6F9B034A4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BC40-D9C4-42DE-ADE3-DCAF0AFD3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127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A488-7ADB-46D7-9432-CEC6F9B034A4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BC40-D9C4-42DE-ADE3-DCAF0AFD3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590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A488-7ADB-46D7-9432-CEC6F9B034A4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BC40-D9C4-42DE-ADE3-DCAF0AFD3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2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A488-7ADB-46D7-9432-CEC6F9B034A4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BC40-D9C4-42DE-ADE3-DCAF0AFD3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33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A488-7ADB-46D7-9432-CEC6F9B034A4}" type="datetimeFigureOut">
              <a:rPr lang="hr-HR" smtClean="0"/>
              <a:t>06.09.2021.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BC40-D9C4-42DE-ADE3-DCAF0AFD31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40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s://www.zzjzpgz.hr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0"/>
            <a:ext cx="32575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9C1A7F-17E9-4049-A732-02313A2E25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89" y="4885199"/>
            <a:ext cx="2628286" cy="1675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1DEDD3-9EAA-4868-B110-72BAC5A42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04" y="4982802"/>
            <a:ext cx="1456794" cy="144801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14B6A85-E1DE-40BB-BAB1-4C5E351997B5}"/>
              </a:ext>
            </a:extLst>
          </p:cNvPr>
          <p:cNvSpPr txBox="1">
            <a:spLocks/>
          </p:cNvSpPr>
          <p:nvPr/>
        </p:nvSpPr>
        <p:spPr>
          <a:xfrm>
            <a:off x="4932582" y="4782799"/>
            <a:ext cx="5497100" cy="66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en-US" altLang="x-non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Dr. sc. Irena Peršić Živadinov, 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x-non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direktorica</a:t>
            </a:r>
            <a:r>
              <a:rPr lang="en-US" altLang="x-non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x-non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Turističkog</a:t>
            </a:r>
            <a:r>
              <a:rPr lang="en-US" altLang="x-non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x-non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ureda</a:t>
            </a:r>
            <a:r>
              <a:rPr lang="en-GB" altLang="x-non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x-non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TZ </a:t>
            </a:r>
            <a:r>
              <a:rPr lang="en-US" altLang="x-non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Kvarnera</a:t>
            </a:r>
            <a:endParaRPr lang="en-US" altLang="x-none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0AFF42D-1999-4A59-8EDE-2C830D43D473}"/>
              </a:ext>
            </a:extLst>
          </p:cNvPr>
          <p:cNvSpPr txBox="1">
            <a:spLocks/>
          </p:cNvSpPr>
          <p:nvPr/>
        </p:nvSpPr>
        <p:spPr>
          <a:xfrm>
            <a:off x="4993481" y="5767905"/>
            <a:ext cx="5375301" cy="66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GB" altLang="sr-Latn-RS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07</a:t>
            </a:r>
            <a:r>
              <a:rPr lang="en-US" altLang="sr-Latn-RS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altLang="sr-Latn-RS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rujna</a:t>
            </a:r>
            <a:r>
              <a:rPr lang="hr-HR" altLang="sr-Latn-RS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r-Latn-RS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2021.</a:t>
            </a:r>
            <a:r>
              <a:rPr lang="hr-HR" altLang="sr-Latn-RS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godine</a:t>
            </a:r>
            <a:endParaRPr lang="en-US" altLang="sr-Latn-RS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en-GB" altLang="sr-Latn-RS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Adamićeva</a:t>
            </a:r>
            <a:r>
              <a:rPr lang="hr-HR" altLang="sr-Latn-RS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altLang="sr-Latn-RS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Rijeka</a:t>
            </a:r>
            <a:endParaRPr lang="en-US" altLang="sr-Latn-RS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3E498628-23AC-4BF7-89AE-4F1CEAA1EF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4" y="301064"/>
            <a:ext cx="4681738" cy="46817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E4DECAC-3A9D-4C4F-A167-527CE8794515}"/>
              </a:ext>
            </a:extLst>
          </p:cNvPr>
          <p:cNvSpPr txBox="1">
            <a:spLocks/>
          </p:cNvSpPr>
          <p:nvPr/>
        </p:nvSpPr>
        <p:spPr>
          <a:xfrm>
            <a:off x="4766975" y="1029840"/>
            <a:ext cx="5828315" cy="322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en-US" altLang="sr-Latn-R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TZ KVARNERA</a:t>
            </a:r>
            <a:br>
              <a:rPr lang="en-US" altLang="sr-Latn-R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altLang="sr-Latn-R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Turistički </a:t>
            </a:r>
            <a:r>
              <a:rPr lang="en-GB" altLang="sr-Latn-R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rezultati</a:t>
            </a:r>
            <a:r>
              <a:rPr lang="en-GB" altLang="sr-Latn-R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sr-Latn-R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Kvarnera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4319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3793AC-ABBA-4E6A-A452-327D0AC4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1" y="1439605"/>
            <a:ext cx="10337041" cy="1503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69091B0-3469-47C5-96AD-90EAA4FFE960}"/>
              </a:ext>
            </a:extLst>
          </p:cNvPr>
          <p:cNvSpPr txBox="1">
            <a:spLocks/>
          </p:cNvSpPr>
          <p:nvPr/>
        </p:nvSpPr>
        <p:spPr>
          <a:xfrm>
            <a:off x="36990" y="0"/>
            <a:ext cx="12118019" cy="89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AVIO OGLAŠAVANJE - u</a:t>
            </a:r>
            <a:r>
              <a:rPr lang="hr-H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druživanjem sredstava za avio oglašavanje 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hr-H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do jačanja Kvarnera kao avio destinacije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2840688-85E7-4A5C-AF6E-73C1E1AB3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19609"/>
              </p:ext>
            </p:extLst>
          </p:nvPr>
        </p:nvGraphicFramePr>
        <p:xfrm>
          <a:off x="6851871" y="1147381"/>
          <a:ext cx="4620507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507">
                  <a:extLst>
                    <a:ext uri="{9D8B030D-6E8A-4147-A177-3AD203B41FA5}">
                      <a16:colId xmlns:a16="http://schemas.microsoft.com/office/drawing/2014/main" val="3001037598"/>
                    </a:ext>
                  </a:extLst>
                </a:gridCol>
              </a:tblGrid>
              <a:tr h="265174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TRŽIŠTA - </a:t>
                      </a:r>
                      <a:r>
                        <a:rPr lang="hr-HR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interes </a:t>
                      </a:r>
                      <a:r>
                        <a:rPr lang="en-GB" sz="180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gospodarstva</a:t>
                      </a:r>
                      <a:r>
                        <a:rPr lang="en-GB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hr-HR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za uspostavljanje letova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28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UK/Irska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7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Skandinavija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96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Rusija/Ukrajina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9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Njemačka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5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Dubrovnik</a:t>
                      </a:r>
                      <a:r>
                        <a:rPr lang="en-GB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povezivanje Rijeke s destinacijama na koje postoje direktni letovi iz SAD-a</a:t>
                      </a: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)</a:t>
                      </a: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hr-H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5527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14EA02-D395-44E5-AF99-31FC75B5DE8C}"/>
              </a:ext>
            </a:extLst>
          </p:cNvPr>
          <p:cNvSpPr txBox="1"/>
          <p:nvPr/>
        </p:nvSpPr>
        <p:spPr>
          <a:xfrm>
            <a:off x="650081" y="3002466"/>
            <a:ext cx="4805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1.464.000 kn </a:t>
            </a:r>
            <a:r>
              <a:rPr lang="hr-HR" sz="16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brutto iznos potpisanih ugovora za marketinške kampanje avio prijevoznika i partnera koji imaju letove i/ili programe na Kvarner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3.000.000 kn </a:t>
            </a:r>
            <a:r>
              <a:rPr lang="hr-HR" sz="16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udruženo (500.000 kn lokalne TZ s područja Kvarnera, 300.000 kn gospodarski subjekti, 1.000.000 kn JLS, 1.200.000 kn TZ Kvarnera)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1.536.000 kn </a:t>
            </a:r>
            <a:r>
              <a:rPr lang="hr-HR" sz="16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neutrošena razlika </a:t>
            </a:r>
            <a:r>
              <a:rPr lang="en-GB" sz="16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- </a:t>
            </a:r>
            <a:r>
              <a:rPr lang="hr-HR" sz="16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ostaje namjenski na stavci strateških projekata / temelj pregovora za 2022. </a:t>
            </a:r>
            <a:endParaRPr lang="hr-HR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15336-AF82-4728-9C74-98BD191DD0DF}"/>
              </a:ext>
            </a:extLst>
          </p:cNvPr>
          <p:cNvSpPr txBox="1"/>
          <p:nvPr/>
        </p:nvSpPr>
        <p:spPr>
          <a:xfrm>
            <a:off x="603208" y="1470169"/>
            <a:ext cx="5163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</a:rPr>
              <a:t>G</a:t>
            </a:r>
            <a:r>
              <a:rPr lang="hr-HR" sz="16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ospodarski subjekti</a:t>
            </a:r>
            <a:r>
              <a:rPr lang="en-GB" sz="16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– </a:t>
            </a:r>
            <a:r>
              <a:rPr lang="en-GB" sz="16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velika</a:t>
            </a:r>
            <a:r>
              <a:rPr lang="en-GB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zainteresiranost</a:t>
            </a:r>
            <a:r>
              <a:rPr lang="en-GB" sz="16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hr-HR" sz="16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za daljnji razvoj avio prometa i otvaranje novih linija </a:t>
            </a:r>
            <a:r>
              <a:rPr lang="en-GB" sz="1600" dirty="0">
                <a:latin typeface="Verdana" panose="020B0604030504040204" pitchFamily="34" charset="0"/>
                <a:ea typeface="Calibri" panose="020F0502020204030204" pitchFamily="34" charset="0"/>
              </a:rPr>
              <a:t>- </a:t>
            </a:r>
            <a:r>
              <a:rPr lang="en-GB" sz="16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hr-HR" sz="16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ulaganje u oglašavanje s avio prijevoznicima u 2022. </a:t>
            </a:r>
            <a:endParaRPr lang="hr-HR" sz="1600" dirty="0"/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E5AF0E3D-85CA-4DDB-A732-08EFBB42E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73116"/>
              </p:ext>
            </p:extLst>
          </p:nvPr>
        </p:nvGraphicFramePr>
        <p:xfrm>
          <a:off x="6851871" y="4005944"/>
          <a:ext cx="4620507" cy="2496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507">
                  <a:extLst>
                    <a:ext uri="{9D8B030D-6E8A-4147-A177-3AD203B41FA5}">
                      <a16:colId xmlns:a16="http://schemas.microsoft.com/office/drawing/2014/main" val="1185868300"/>
                    </a:ext>
                  </a:extLst>
                </a:gridCol>
              </a:tblGrid>
              <a:tr h="642478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AVIO KOMPANIJE - </a:t>
                      </a:r>
                      <a:r>
                        <a:rPr lang="en-GB" sz="180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preliminarni</a:t>
                      </a:r>
                      <a:r>
                        <a:rPr lang="en-GB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razgovori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28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Ryanair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7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Croatia Airlines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96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Eurowings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9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Wizz Air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5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Jet2Com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552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48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A7778EC-3452-47A4-8A73-FCC1B902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105"/>
            <a:ext cx="12118019" cy="882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Informacije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 </a:t>
            </a:r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aktualnosti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vezano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uz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OVID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-19</a:t>
            </a:r>
            <a:endParaRPr lang="hr-H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5934B-0258-4B42-9EBC-ACFC91E475CA}"/>
              </a:ext>
            </a:extLst>
          </p:cNvPr>
          <p:cNvSpPr txBox="1"/>
          <p:nvPr/>
        </p:nvSpPr>
        <p:spPr>
          <a:xfrm>
            <a:off x="416248" y="972790"/>
            <a:ext cx="7347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Suradnja</a:t>
            </a:r>
            <a:r>
              <a:rPr lang="en-US" dirty="0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ZZJZ i </a:t>
            </a:r>
            <a:r>
              <a:rPr lang="en-US" dirty="0" err="1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Civilnom</a:t>
            </a:r>
            <a:r>
              <a:rPr lang="en-US" dirty="0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zaštitom</a:t>
            </a:r>
            <a:endParaRPr lang="en-US" dirty="0"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ažuriranje</a:t>
            </a:r>
            <a:r>
              <a:rPr lang="en-US" dirty="0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web </a:t>
            </a:r>
            <a:r>
              <a:rPr lang="en-US" dirty="0" err="1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stranica</a:t>
            </a:r>
            <a:r>
              <a:rPr lang="en-US" dirty="0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informacije</a:t>
            </a:r>
            <a:r>
              <a:rPr lang="en-US" dirty="0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</a:t>
            </a:r>
            <a:r>
              <a:rPr lang="en-US" dirty="0" err="1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aktualnosti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8E759-9B05-4EF5-B084-EFD6263FD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46"/>
          <a:stretch/>
        </p:blipFill>
        <p:spPr>
          <a:xfrm>
            <a:off x="5922359" y="1957059"/>
            <a:ext cx="1548457" cy="1269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166FE6-7AE7-4830-8961-DC091D171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38" y="2190678"/>
            <a:ext cx="4906060" cy="4601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4F7CED-5252-4B47-BB2E-04D0472E7424}"/>
              </a:ext>
            </a:extLst>
          </p:cNvPr>
          <p:cNvSpPr txBox="1"/>
          <p:nvPr/>
        </p:nvSpPr>
        <p:spPr>
          <a:xfrm>
            <a:off x="334438" y="1933952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https://www.zzjzpgz.hr</a:t>
            </a:r>
            <a:endParaRPr lang="hr-HR" sz="1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39C5C1-6B52-4B79-8572-1BA844A31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358" y="3429000"/>
            <a:ext cx="1472454" cy="320352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BBE8E27-DA89-43CB-8A50-EF7C578C17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93" y="705423"/>
            <a:ext cx="4078780" cy="603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2110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780602" y="0"/>
            <a:ext cx="3386049" cy="333654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766975" y="2300446"/>
            <a:ext cx="7120215" cy="2153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4000"/>
              </a:lnSpc>
            </a:pPr>
            <a:r>
              <a:rPr lang="en-US" altLang="sr-Latn-R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Hvala</a:t>
            </a:r>
            <a:r>
              <a:rPr lang="en-US" altLang="sr-Latn-R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r-Latn-R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US" altLang="sr-Latn-R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sr-Latn-R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pažnji</a:t>
            </a:r>
            <a:r>
              <a:rPr lang="en-US" altLang="sr-Latn-R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89" y="4885199"/>
            <a:ext cx="2628286" cy="1675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04" y="4982802"/>
            <a:ext cx="1456794" cy="1448019"/>
          </a:xfrm>
          <a:prstGeom prst="rect">
            <a:avLst/>
          </a:prstGeom>
        </p:spPr>
      </p:pic>
      <p:cxnSp>
        <p:nvCxnSpPr>
          <p:cNvPr id="31" name="Straight Connector 23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7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18591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arge body of water&#10;&#10;Description automatically generated">
            <a:extLst>
              <a:ext uri="{FF2B5EF4-FFF2-40B4-BE49-F238E27FC236}">
                <a16:creationId xmlns:a16="http://schemas.microsoft.com/office/drawing/2014/main" id="{92FBC74A-9EC8-469D-8A2A-D81DA1FC0F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19487"/>
          <a:stretch/>
        </p:blipFill>
        <p:spPr>
          <a:xfrm>
            <a:off x="4766976" y="4682242"/>
            <a:ext cx="2771396" cy="2081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 descr="A close up of a flower&#10;&#10;Description automatically generated">
            <a:extLst>
              <a:ext uri="{FF2B5EF4-FFF2-40B4-BE49-F238E27FC236}">
                <a16:creationId xmlns:a16="http://schemas.microsoft.com/office/drawing/2014/main" id="{92DEAE43-E072-4970-9AA2-E5F86CA896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/>
        </p:blipFill>
        <p:spPr>
          <a:xfrm>
            <a:off x="4766975" y="94311"/>
            <a:ext cx="2739183" cy="2062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A8CAD79A-D675-456F-9A1E-BD64030018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" y="-85620"/>
            <a:ext cx="4681738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0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814" y="23812"/>
            <a:ext cx="32575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B4C3AD-32F6-4EA6-A510-1492083EC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53636"/>
              </p:ext>
            </p:extLst>
          </p:nvPr>
        </p:nvGraphicFramePr>
        <p:xfrm>
          <a:off x="117446" y="1263567"/>
          <a:ext cx="11898748" cy="5092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599">
                  <a:extLst>
                    <a:ext uri="{9D8B030D-6E8A-4147-A177-3AD203B41FA5}">
                      <a16:colId xmlns:a16="http://schemas.microsoft.com/office/drawing/2014/main" val="702225617"/>
                    </a:ext>
                  </a:extLst>
                </a:gridCol>
                <a:gridCol w="1509204">
                  <a:extLst>
                    <a:ext uri="{9D8B030D-6E8A-4147-A177-3AD203B41FA5}">
                      <a16:colId xmlns:a16="http://schemas.microsoft.com/office/drawing/2014/main" val="2406336201"/>
                    </a:ext>
                  </a:extLst>
                </a:gridCol>
                <a:gridCol w="1522790">
                  <a:extLst>
                    <a:ext uri="{9D8B030D-6E8A-4147-A177-3AD203B41FA5}">
                      <a16:colId xmlns:a16="http://schemas.microsoft.com/office/drawing/2014/main" val="3230793423"/>
                    </a:ext>
                  </a:extLst>
                </a:gridCol>
                <a:gridCol w="772357">
                  <a:extLst>
                    <a:ext uri="{9D8B030D-6E8A-4147-A177-3AD203B41FA5}">
                      <a16:colId xmlns:a16="http://schemas.microsoft.com/office/drawing/2014/main" val="2937937233"/>
                    </a:ext>
                  </a:extLst>
                </a:gridCol>
                <a:gridCol w="692459">
                  <a:extLst>
                    <a:ext uri="{9D8B030D-6E8A-4147-A177-3AD203B41FA5}">
                      <a16:colId xmlns:a16="http://schemas.microsoft.com/office/drawing/2014/main" val="77503827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val="2658856513"/>
                    </a:ext>
                  </a:extLst>
                </a:gridCol>
                <a:gridCol w="710214">
                  <a:extLst>
                    <a:ext uri="{9D8B030D-6E8A-4147-A177-3AD203B41FA5}">
                      <a16:colId xmlns:a16="http://schemas.microsoft.com/office/drawing/2014/main" val="3897394648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val="1323655102"/>
                    </a:ext>
                  </a:extLst>
                </a:gridCol>
                <a:gridCol w="692459">
                  <a:extLst>
                    <a:ext uri="{9D8B030D-6E8A-4147-A177-3AD203B41FA5}">
                      <a16:colId xmlns:a16="http://schemas.microsoft.com/office/drawing/2014/main" val="3157051556"/>
                    </a:ext>
                  </a:extLst>
                </a:gridCol>
                <a:gridCol w="736846">
                  <a:extLst>
                    <a:ext uri="{9D8B030D-6E8A-4147-A177-3AD203B41FA5}">
                      <a16:colId xmlns:a16="http://schemas.microsoft.com/office/drawing/2014/main" val="697614350"/>
                    </a:ext>
                  </a:extLst>
                </a:gridCol>
                <a:gridCol w="745725">
                  <a:extLst>
                    <a:ext uri="{9D8B030D-6E8A-4147-A177-3AD203B41FA5}">
                      <a16:colId xmlns:a16="http://schemas.microsoft.com/office/drawing/2014/main" val="1956230902"/>
                    </a:ext>
                  </a:extLst>
                </a:gridCol>
                <a:gridCol w="692458">
                  <a:extLst>
                    <a:ext uri="{9D8B030D-6E8A-4147-A177-3AD203B41FA5}">
                      <a16:colId xmlns:a16="http://schemas.microsoft.com/office/drawing/2014/main" val="2938601343"/>
                    </a:ext>
                  </a:extLst>
                </a:gridCol>
                <a:gridCol w="710211">
                  <a:extLst>
                    <a:ext uri="{9D8B030D-6E8A-4147-A177-3AD203B41FA5}">
                      <a16:colId xmlns:a16="http://schemas.microsoft.com/office/drawing/2014/main" val="4209281988"/>
                    </a:ext>
                  </a:extLst>
                </a:gridCol>
              </a:tblGrid>
              <a:tr h="338658"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Indeks</a:t>
                      </a: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548454"/>
                  </a:ext>
                </a:extLst>
              </a:tr>
              <a:tr h="325509"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2021/20</a:t>
                      </a: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2021/19</a:t>
                      </a: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2021/18</a:t>
                      </a: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2021/17</a:t>
                      </a: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2021/16</a:t>
                      </a: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83308"/>
                  </a:ext>
                </a:extLst>
              </a:tr>
              <a:tr h="4506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Razdoblje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DOLASCI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NOĆENJA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Noć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Noć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Noć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Noć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Noć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25361"/>
                  </a:ext>
                </a:extLst>
              </a:tr>
              <a:tr h="321514">
                <a:tc>
                  <a:txBody>
                    <a:bodyPr/>
                    <a:lstStyle/>
                    <a:p>
                      <a:pPr algn="l"/>
                      <a:r>
                        <a:rPr lang="hr-H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I/</a:t>
                      </a:r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16.000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61.000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17629899"/>
                  </a:ext>
                </a:extLst>
              </a:tr>
              <a:tr h="302004">
                <a:tc>
                  <a:txBody>
                    <a:bodyPr/>
                    <a:lstStyle/>
                    <a:p>
                      <a:pPr algn="l"/>
                      <a:r>
                        <a:rPr lang="hr-H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II/</a:t>
                      </a:r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18.000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56.500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968180139"/>
                  </a:ext>
                </a:extLst>
              </a:tr>
              <a:tr h="335559">
                <a:tc>
                  <a:txBody>
                    <a:bodyPr/>
                    <a:lstStyle/>
                    <a:p>
                      <a:pPr algn="l"/>
                      <a:r>
                        <a:rPr lang="hr-H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III/20</a:t>
                      </a:r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20.500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73.000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155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618496233"/>
                  </a:ext>
                </a:extLst>
              </a:tr>
              <a:tr h="302004">
                <a:tc>
                  <a:txBody>
                    <a:bodyPr/>
                    <a:lstStyle/>
                    <a:p>
                      <a:pPr algn="l"/>
                      <a:r>
                        <a:rPr lang="hr-H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IV/20</a:t>
                      </a:r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35.500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128.000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1962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186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75897594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V/20</a:t>
                      </a:r>
                      <a:r>
                        <a:rPr lang="en-GB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hr-HR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70.000</a:t>
                      </a:r>
                      <a:endParaRPr lang="hr-HR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287.500</a:t>
                      </a:r>
                      <a:endParaRPr lang="hr-HR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351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259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98528065"/>
                  </a:ext>
                </a:extLst>
              </a:tr>
              <a:tr h="276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VI/20</a:t>
                      </a:r>
                      <a:r>
                        <a:rPr lang="en-GB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hr-HR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300</a:t>
                      </a:r>
                      <a:r>
                        <a:rPr lang="hr-HR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n-GB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r>
                        <a:rPr lang="hr-HR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hr-HR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n-GB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539.000</a:t>
                      </a:r>
                      <a:endParaRPr lang="hr-HR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142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134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  <a:endParaRPr lang="hr-H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32953288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PREDSEZONA</a:t>
                      </a: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460.000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2.145.000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148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132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751622"/>
                  </a:ext>
                </a:extLst>
              </a:tr>
              <a:tr h="398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VII</a:t>
                      </a:r>
                      <a:r>
                        <a:rPr lang="hr-HR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/20</a:t>
                      </a:r>
                      <a:r>
                        <a:rPr lang="en-GB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hr-HR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665.000</a:t>
                      </a:r>
                      <a:endParaRPr lang="hr-HR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4.695.000</a:t>
                      </a:r>
                      <a:endParaRPr lang="hr-HR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134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506286508"/>
                  </a:ext>
                </a:extLst>
              </a:tr>
              <a:tr h="398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VIII/2021</a:t>
                      </a:r>
                      <a:endParaRPr lang="hr-HR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730.000</a:t>
                      </a:r>
                      <a:endParaRPr lang="hr-HR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5.615.000</a:t>
                      </a:r>
                      <a:endParaRPr lang="hr-HR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147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  <a:endParaRPr lang="hr-HR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74948347"/>
                  </a:ext>
                </a:extLst>
              </a:tr>
              <a:tr h="398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SEZONA</a:t>
                      </a: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1.395.000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10.310.000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141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  <a:endParaRPr lang="hr-HR" sz="15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68084"/>
                  </a:ext>
                </a:extLst>
              </a:tr>
              <a:tr h="48446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I.</a:t>
                      </a:r>
                      <a:r>
                        <a:rPr lang="hr-HR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VIII.</a:t>
                      </a:r>
                      <a:r>
                        <a:rPr lang="hr-HR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hr-HR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1.855.000</a:t>
                      </a:r>
                      <a:endParaRPr lang="hr-HR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12.455.000</a:t>
                      </a:r>
                      <a:endParaRPr lang="hr-HR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143</a:t>
                      </a:r>
                      <a:endParaRPr lang="hr-HR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129</a:t>
                      </a:r>
                      <a:endParaRPr lang="hr-HR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hr-HR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</a:t>
                      </a:r>
                      <a:endParaRPr lang="hr-HR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</a:t>
                      </a:r>
                      <a:endParaRPr lang="hr-HR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</a:t>
                      </a:r>
                      <a:endParaRPr lang="hr-HR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  <a:endParaRPr lang="hr-HR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</a:t>
                      </a:r>
                      <a:endParaRPr lang="hr-HR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hr-HR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hr-HR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3035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8564D7F-24AF-4B34-8F52-7933F386BEDA}"/>
              </a:ext>
            </a:extLst>
          </p:cNvPr>
          <p:cNvSpPr txBox="1"/>
          <p:nvPr/>
        </p:nvSpPr>
        <p:spPr>
          <a:xfrm>
            <a:off x="144465" y="6398423"/>
            <a:ext cx="2637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Izvor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eVisitor,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stanje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03.09.2021</a:t>
            </a: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953DCB-31B5-4DB6-9901-7AEF910CB7DD}"/>
              </a:ext>
            </a:extLst>
          </p:cNvPr>
          <p:cNvSpPr/>
          <p:nvPr/>
        </p:nvSpPr>
        <p:spPr>
          <a:xfrm>
            <a:off x="6258187" y="1535185"/>
            <a:ext cx="1538932" cy="486323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5FEB5F-37EE-438E-9852-C4E2EFA8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105"/>
            <a:ext cx="12118019" cy="9059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Turistički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rezultati</a:t>
            </a:r>
            <a:b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siječanj-kolovoz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2021.</a:t>
            </a:r>
            <a:endParaRPr lang="hr-H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1B621-7B21-4FC4-90F7-D91425203B96}"/>
              </a:ext>
            </a:extLst>
          </p:cNvPr>
          <p:cNvSpPr/>
          <p:nvPr/>
        </p:nvSpPr>
        <p:spPr>
          <a:xfrm rot="5400000">
            <a:off x="5882045" y="-641798"/>
            <a:ext cx="396568" cy="118717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94109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8FF858-CEAF-4F55-A4E3-848232E73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392" y="1491466"/>
            <a:ext cx="5892604" cy="4971101"/>
          </a:xfrm>
          <a:prstGeom prst="rect">
            <a:avLst/>
          </a:prstGeom>
        </p:spPr>
      </p:pic>
      <p:pic>
        <p:nvPicPr>
          <p:cNvPr id="10" name="Picture 9" descr="C:\Users\Petar\Desktop\skupstina\grafika\kvarnerpozadinappp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b="2578"/>
          <a:stretch/>
        </p:blipFill>
        <p:spPr bwMode="auto">
          <a:xfrm>
            <a:off x="0" y="3658130"/>
            <a:ext cx="3405188" cy="319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3E74A9-717D-4A07-9576-554C7F743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35" y="1491466"/>
            <a:ext cx="5918874" cy="4971101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70673" y="62024"/>
            <a:ext cx="11436609" cy="1496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sr-Latn-RS"/>
            </a:defPPr>
            <a:lvl1pPr indent="0" algn="ctr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hr-HR" altLang="sr-Latn-RS" dirty="0"/>
              <a:t>Turistički promet</a:t>
            </a:r>
            <a:br>
              <a:rPr lang="hr-HR" altLang="sr-Latn-RS" dirty="0"/>
            </a:br>
            <a:r>
              <a:rPr lang="en-GB" altLang="sr-Latn-RS" sz="1800" b="1" dirty="0" err="1">
                <a:solidFill>
                  <a:srgbClr val="C00000"/>
                </a:solidFill>
              </a:rPr>
              <a:t>siječanj</a:t>
            </a:r>
            <a:r>
              <a:rPr lang="en-GB" altLang="sr-Latn-RS" sz="1800" b="1" dirty="0">
                <a:solidFill>
                  <a:srgbClr val="C00000"/>
                </a:solidFill>
              </a:rPr>
              <a:t> – </a:t>
            </a:r>
            <a:r>
              <a:rPr lang="en-GB" altLang="sr-Latn-RS" sz="1800" b="1" dirty="0" err="1">
                <a:solidFill>
                  <a:srgbClr val="C00000"/>
                </a:solidFill>
              </a:rPr>
              <a:t>kolovoz</a:t>
            </a:r>
            <a:r>
              <a:rPr lang="en-GB" altLang="sr-Latn-RS" sz="1800" b="1" dirty="0">
                <a:solidFill>
                  <a:srgbClr val="C00000"/>
                </a:solidFill>
              </a:rPr>
              <a:t> 2021./2020.</a:t>
            </a:r>
            <a:br>
              <a:rPr lang="en-GB" altLang="sr-Latn-RS" sz="1800" b="1" dirty="0">
                <a:solidFill>
                  <a:srgbClr val="C00000"/>
                </a:solidFill>
              </a:rPr>
            </a:br>
            <a:br>
              <a:rPr lang="en-GB" altLang="sr-Latn-RS" sz="1800" dirty="0"/>
            </a:br>
            <a:r>
              <a:rPr lang="en-GB" altLang="sr-Latn-RS" b="1" dirty="0"/>
              <a:t>SUBREGIJE                                  VRSTE SMJEŠTAJA</a:t>
            </a:r>
            <a:endParaRPr lang="hr-HR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171993-E448-455F-9C1C-FD5ECC4EE742}"/>
              </a:ext>
            </a:extLst>
          </p:cNvPr>
          <p:cNvSpPr txBox="1"/>
          <p:nvPr/>
        </p:nvSpPr>
        <p:spPr>
          <a:xfrm>
            <a:off x="6150392" y="6549755"/>
            <a:ext cx="2984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Izvor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eVisitor,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stanje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02.09.2021</a:t>
            </a: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9F3C0-9079-414C-9F53-E61EBB4E8A3C}"/>
              </a:ext>
            </a:extLst>
          </p:cNvPr>
          <p:cNvSpPr txBox="1"/>
          <p:nvPr/>
        </p:nvSpPr>
        <p:spPr>
          <a:xfrm>
            <a:off x="7959012" y="261898"/>
            <a:ext cx="421523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dirty="0" err="1"/>
              <a:t>Dolasci</a:t>
            </a:r>
            <a:r>
              <a:rPr lang="en-GB" dirty="0"/>
              <a:t>: </a:t>
            </a:r>
            <a:r>
              <a:rPr lang="en-GB" b="0" dirty="0"/>
              <a:t>1.850.000; </a:t>
            </a:r>
            <a:r>
              <a:rPr lang="en-GB" b="0" dirty="0" err="1"/>
              <a:t>indeks</a:t>
            </a:r>
            <a:r>
              <a:rPr lang="en-GB" b="0" dirty="0"/>
              <a:t> </a:t>
            </a:r>
            <a:r>
              <a:rPr lang="en-GB" dirty="0">
                <a:solidFill>
                  <a:srgbClr val="C00000"/>
                </a:solidFill>
              </a:rPr>
              <a:t>143/73</a:t>
            </a:r>
            <a:br>
              <a:rPr lang="en-GB" dirty="0"/>
            </a:br>
            <a:r>
              <a:rPr lang="en-GB" dirty="0" err="1"/>
              <a:t>Noćenja</a:t>
            </a:r>
            <a:r>
              <a:rPr lang="en-GB" dirty="0"/>
              <a:t>: </a:t>
            </a:r>
            <a:r>
              <a:rPr lang="en-GB" b="0" dirty="0"/>
              <a:t>12.455.000; </a:t>
            </a:r>
            <a:r>
              <a:rPr lang="en-GB" b="0" dirty="0" err="1"/>
              <a:t>indeks</a:t>
            </a:r>
            <a:r>
              <a:rPr lang="en-GB" b="0" dirty="0"/>
              <a:t> </a:t>
            </a:r>
            <a:r>
              <a:rPr lang="en-GB" dirty="0">
                <a:solidFill>
                  <a:srgbClr val="C00000"/>
                </a:solidFill>
              </a:rPr>
              <a:t>129/77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6F60B-8725-4107-9E82-5A4B500E8D8C}"/>
              </a:ext>
            </a:extLst>
          </p:cNvPr>
          <p:cNvSpPr txBox="1"/>
          <p:nvPr/>
        </p:nvSpPr>
        <p:spPr>
          <a:xfrm>
            <a:off x="6346268" y="4463582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5* </a:t>
            </a:r>
            <a:r>
              <a:rPr lang="en-GB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noć</a:t>
            </a:r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201</a:t>
            </a:r>
            <a:endParaRPr lang="hr-HR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198B0-4B60-48BA-97AF-9DC3D31BF689}"/>
              </a:ext>
            </a:extLst>
          </p:cNvPr>
          <p:cNvSpPr txBox="1"/>
          <p:nvPr/>
        </p:nvSpPr>
        <p:spPr>
          <a:xfrm>
            <a:off x="7117645" y="6198384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5* </a:t>
            </a:r>
            <a:r>
              <a:rPr lang="en-GB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noć</a:t>
            </a:r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161</a:t>
            </a:r>
            <a:endParaRPr lang="hr-HR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52F2B-F1B4-4D20-A96F-D6B2D79C8B45}"/>
              </a:ext>
            </a:extLst>
          </p:cNvPr>
          <p:cNvSpPr txBox="1"/>
          <p:nvPr/>
        </p:nvSpPr>
        <p:spPr>
          <a:xfrm>
            <a:off x="10563271" y="2680635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5* </a:t>
            </a:r>
            <a:r>
              <a:rPr lang="en-GB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noć</a:t>
            </a:r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142</a:t>
            </a:r>
            <a:endParaRPr lang="hr-HR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24F55D-91A0-429A-8652-D827B77F62A5}"/>
              </a:ext>
            </a:extLst>
          </p:cNvPr>
          <p:cNvSpPr txBox="1"/>
          <p:nvPr/>
        </p:nvSpPr>
        <p:spPr>
          <a:xfrm>
            <a:off x="3724711" y="6055713"/>
            <a:ext cx="2316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noć</a:t>
            </a:r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5*: 152, 4*: 176</a:t>
            </a:r>
            <a:endParaRPr lang="hr-HR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0728DD-CCE0-434C-BA99-3C36B7C1E7CE}"/>
              </a:ext>
            </a:extLst>
          </p:cNvPr>
          <p:cNvSpPr txBox="1"/>
          <p:nvPr/>
        </p:nvSpPr>
        <p:spPr>
          <a:xfrm>
            <a:off x="4511677" y="3254863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5* </a:t>
            </a:r>
            <a:r>
              <a:rPr lang="en-GB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noć</a:t>
            </a:r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157</a:t>
            </a:r>
            <a:endParaRPr lang="hr-HR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8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FD5ACA-6188-485F-B18E-EC14B07E2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29" y="1487966"/>
            <a:ext cx="5918630" cy="4993057"/>
          </a:xfrm>
          <a:prstGeom prst="rect">
            <a:avLst/>
          </a:prstGeom>
        </p:spPr>
      </p:pic>
      <p:pic>
        <p:nvPicPr>
          <p:cNvPr id="10" name="Picture 9" descr="C:\Users\Petar\Desktop\skupstina\grafika\kvarnerpozadinappp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b="2578"/>
          <a:stretch/>
        </p:blipFill>
        <p:spPr bwMode="auto">
          <a:xfrm>
            <a:off x="0" y="3658130"/>
            <a:ext cx="3405188" cy="319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7B75FE-6670-4EC3-80BF-3FE31B93B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19" y="1487966"/>
            <a:ext cx="5951781" cy="4998738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70673" y="62024"/>
            <a:ext cx="11672658" cy="1496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sr-Latn-RS"/>
            </a:defPPr>
            <a:lvl1pPr indent="0" algn="ctr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hr-HR" altLang="sr-Latn-RS" dirty="0"/>
              <a:t>Turistički promet</a:t>
            </a:r>
            <a:br>
              <a:rPr lang="hr-HR" altLang="sr-Latn-RS" dirty="0"/>
            </a:br>
            <a:r>
              <a:rPr lang="en-GB" altLang="sr-Latn-RS" sz="1800" b="1" dirty="0" err="1">
                <a:solidFill>
                  <a:srgbClr val="C00000"/>
                </a:solidFill>
              </a:rPr>
              <a:t>kolovoz</a:t>
            </a:r>
            <a:r>
              <a:rPr lang="en-GB" altLang="sr-Latn-RS" sz="1800" b="1" dirty="0">
                <a:solidFill>
                  <a:srgbClr val="C00000"/>
                </a:solidFill>
              </a:rPr>
              <a:t> 2021./2020.</a:t>
            </a:r>
            <a:br>
              <a:rPr lang="en-GB" altLang="sr-Latn-RS" sz="1800" b="1" dirty="0">
                <a:solidFill>
                  <a:srgbClr val="C00000"/>
                </a:solidFill>
              </a:rPr>
            </a:br>
            <a:br>
              <a:rPr lang="en-GB" altLang="sr-Latn-RS" sz="1800" dirty="0"/>
            </a:br>
            <a:r>
              <a:rPr lang="en-GB" altLang="sr-Latn-RS" b="1" dirty="0"/>
              <a:t>SUBREGIJE                                  VRSTE SMJEŠTAJA</a:t>
            </a:r>
            <a:endParaRPr lang="hr-HR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171993-E448-455F-9C1C-FD5ECC4EE742}"/>
              </a:ext>
            </a:extLst>
          </p:cNvPr>
          <p:cNvSpPr txBox="1"/>
          <p:nvPr/>
        </p:nvSpPr>
        <p:spPr>
          <a:xfrm>
            <a:off x="6175929" y="6497931"/>
            <a:ext cx="2984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Izvor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eVisitor,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stanje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02.09.2021</a:t>
            </a: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9F3C0-9079-414C-9F53-E61EBB4E8A3C}"/>
              </a:ext>
            </a:extLst>
          </p:cNvPr>
          <p:cNvSpPr txBox="1"/>
          <p:nvPr/>
        </p:nvSpPr>
        <p:spPr>
          <a:xfrm>
            <a:off x="7889301" y="236958"/>
            <a:ext cx="415848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dirty="0" err="1"/>
              <a:t>Dolasci</a:t>
            </a:r>
            <a:r>
              <a:rPr lang="en-GB" dirty="0"/>
              <a:t>: </a:t>
            </a:r>
            <a:r>
              <a:rPr lang="en-GB" b="0" dirty="0"/>
              <a:t>725.000; </a:t>
            </a:r>
            <a:r>
              <a:rPr lang="en-GB" b="0" dirty="0" err="1"/>
              <a:t>indeks</a:t>
            </a:r>
            <a:r>
              <a:rPr lang="en-GB" b="0" dirty="0"/>
              <a:t> </a:t>
            </a:r>
            <a:r>
              <a:rPr lang="en-GB" dirty="0">
                <a:solidFill>
                  <a:srgbClr val="C00000"/>
                </a:solidFill>
              </a:rPr>
              <a:t>147/87</a:t>
            </a:r>
            <a:br>
              <a:rPr lang="en-GB" dirty="0"/>
            </a:br>
            <a:r>
              <a:rPr lang="en-GB" dirty="0" err="1"/>
              <a:t>Noćenja</a:t>
            </a:r>
            <a:r>
              <a:rPr lang="en-GB" dirty="0"/>
              <a:t>: </a:t>
            </a:r>
            <a:r>
              <a:rPr lang="en-GB" b="0" dirty="0"/>
              <a:t>5.160.000; </a:t>
            </a:r>
            <a:r>
              <a:rPr lang="en-GB" b="0" dirty="0" err="1"/>
              <a:t>indeks</a:t>
            </a:r>
            <a:r>
              <a:rPr lang="en-GB" b="0" dirty="0"/>
              <a:t> </a:t>
            </a:r>
            <a:r>
              <a:rPr lang="en-GB" dirty="0">
                <a:solidFill>
                  <a:srgbClr val="C00000"/>
                </a:solidFill>
              </a:rPr>
              <a:t>136/90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6F60B-8725-4107-9E82-5A4B500E8D8C}"/>
              </a:ext>
            </a:extLst>
          </p:cNvPr>
          <p:cNvSpPr txBox="1"/>
          <p:nvPr/>
        </p:nvSpPr>
        <p:spPr>
          <a:xfrm>
            <a:off x="6322278" y="428365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5* </a:t>
            </a:r>
            <a:r>
              <a:rPr lang="en-GB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noć</a:t>
            </a:r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208</a:t>
            </a:r>
            <a:endParaRPr lang="hr-HR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52F2B-F1B4-4D20-A96F-D6B2D79C8B45}"/>
              </a:ext>
            </a:extLst>
          </p:cNvPr>
          <p:cNvSpPr txBox="1"/>
          <p:nvPr/>
        </p:nvSpPr>
        <p:spPr>
          <a:xfrm>
            <a:off x="10670481" y="2897184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5* </a:t>
            </a:r>
            <a:r>
              <a:rPr lang="en-GB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noć</a:t>
            </a:r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140</a:t>
            </a:r>
            <a:endParaRPr lang="hr-HR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24F55D-91A0-429A-8652-D827B77F62A5}"/>
              </a:ext>
            </a:extLst>
          </p:cNvPr>
          <p:cNvSpPr txBox="1"/>
          <p:nvPr/>
        </p:nvSpPr>
        <p:spPr>
          <a:xfrm>
            <a:off x="4549572" y="3204961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5* </a:t>
            </a:r>
            <a:r>
              <a:rPr lang="en-GB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noć</a:t>
            </a:r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160</a:t>
            </a:r>
            <a:endParaRPr lang="hr-HR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8DB830-41FA-430B-BEA4-2A86E6338786}"/>
              </a:ext>
            </a:extLst>
          </p:cNvPr>
          <p:cNvSpPr txBox="1"/>
          <p:nvPr/>
        </p:nvSpPr>
        <p:spPr>
          <a:xfrm>
            <a:off x="4549573" y="6093036"/>
            <a:ext cx="1478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noć</a:t>
            </a:r>
            <a:r>
              <a:rPr lang="en-GB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4*: 205</a:t>
            </a:r>
            <a:endParaRPr lang="hr-HR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8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96D4EE1-F9F5-47AF-92C7-FEBD45F2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815" y="23812"/>
            <a:ext cx="32575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3793AC-ABBA-4E6A-A452-327D0AC4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105"/>
            <a:ext cx="12118019" cy="9059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Turistički </a:t>
            </a:r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promet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Kategorija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smještaja</a:t>
            </a:r>
            <a:b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siječanj-kolovoz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2021./2020.</a:t>
            </a:r>
            <a:endParaRPr lang="hr-H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E434F18-FD92-434C-9E20-07022E3CB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2" y="5812407"/>
            <a:ext cx="9842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5CFC3CE-2317-4FE1-8F6A-DA2117961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95" y="6014799"/>
            <a:ext cx="12795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9B1EBC-2C1E-4132-8A42-753E3EBAFB4D}"/>
              </a:ext>
            </a:extLst>
          </p:cNvPr>
          <p:cNvSpPr txBox="1"/>
          <p:nvPr/>
        </p:nvSpPr>
        <p:spPr>
          <a:xfrm>
            <a:off x="128275" y="6514896"/>
            <a:ext cx="3175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Izvor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: eVisitor, </a:t>
            </a:r>
            <a:r>
              <a:rPr lang="en-GB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stanje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 02.</a:t>
            </a:r>
            <a:r>
              <a:rPr lang="hr-HR" sz="1200" i="1" dirty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9.2021. </a:t>
            </a:r>
            <a:endParaRPr lang="hr-HR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1D55F6-EC82-4857-AB10-F3FD92E78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48" y="1343987"/>
            <a:ext cx="6608637" cy="417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A6C173-290B-4DA4-B0AB-B75CE1554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732" y="2650588"/>
            <a:ext cx="4565988" cy="15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2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C:\Users\Petar\Desktop\skupstina\grafika\kvarnerpozadinappp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b="2578"/>
          <a:stretch/>
        </p:blipFill>
        <p:spPr bwMode="auto">
          <a:xfrm rot="10800000">
            <a:off x="9954603" y="0"/>
            <a:ext cx="2215907" cy="208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A6520-F693-4AE9-9245-F941E7F91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04" y="1153172"/>
            <a:ext cx="11254191" cy="498086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0C3101-41D8-418B-9418-CAE0328DB7A6}"/>
              </a:ext>
            </a:extLst>
          </p:cNvPr>
          <p:cNvSpPr/>
          <p:nvPr/>
        </p:nvSpPr>
        <p:spPr>
          <a:xfrm>
            <a:off x="8582698" y="4297935"/>
            <a:ext cx="746620" cy="165962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FF1C58-8EE1-4D0F-BD11-6416CC52F60E}"/>
              </a:ext>
            </a:extLst>
          </p:cNvPr>
          <p:cNvSpPr/>
          <p:nvPr/>
        </p:nvSpPr>
        <p:spPr>
          <a:xfrm>
            <a:off x="6373682" y="4297935"/>
            <a:ext cx="746620" cy="165962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9673BB-F608-4AB0-90E9-A19E78D77D68}"/>
              </a:ext>
            </a:extLst>
          </p:cNvPr>
          <p:cNvSpPr/>
          <p:nvPr/>
        </p:nvSpPr>
        <p:spPr>
          <a:xfrm>
            <a:off x="342974" y="6247599"/>
            <a:ext cx="1322961" cy="2331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2CD6C69-2EC7-48FA-B6C0-E2D45A8E1A4C}"/>
              </a:ext>
            </a:extLst>
          </p:cNvPr>
          <p:cNvSpPr/>
          <p:nvPr/>
        </p:nvSpPr>
        <p:spPr>
          <a:xfrm>
            <a:off x="10526065" y="6247598"/>
            <a:ext cx="1322961" cy="2331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D8965-52E8-461C-9E4F-C4D2DD67A55D}"/>
              </a:ext>
            </a:extLst>
          </p:cNvPr>
          <p:cNvSpPr txBox="1"/>
          <p:nvPr/>
        </p:nvSpPr>
        <p:spPr>
          <a:xfrm>
            <a:off x="3812844" y="1542830"/>
            <a:ext cx="5280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SRPANJ 2021./SRPANJ 2019.: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b="1" dirty="0" err="1">
                <a:latin typeface="Verdana" panose="020B0604030504040204" pitchFamily="34" charset="0"/>
                <a:ea typeface="Verdana" panose="020B0604030504040204" pitchFamily="34" charset="0"/>
              </a:rPr>
              <a:t>Česi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 i </a:t>
            </a:r>
            <a:r>
              <a:rPr lang="en-GB" b="1" dirty="0" err="1">
                <a:latin typeface="Verdana" panose="020B0604030504040204" pitchFamily="34" charset="0"/>
                <a:ea typeface="Verdana" panose="020B0604030504040204" pitchFamily="34" charset="0"/>
              </a:rPr>
              <a:t>Poljaci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 +7%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KOLOVOZ 2021./KOLOVOZ 2019: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b="1" dirty="0" err="1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Nijemci</a:t>
            </a:r>
            <a:r>
              <a:rPr lang="en-GB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+34%</a:t>
            </a:r>
            <a:br>
              <a:rPr lang="en-GB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b="1" dirty="0" err="1">
                <a:latin typeface="Verdana" panose="020B0604030504040204" pitchFamily="34" charset="0"/>
                <a:ea typeface="Verdana" panose="020B0604030504040204" pitchFamily="34" charset="0"/>
              </a:rPr>
              <a:t>Česi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+11%</a:t>
            </a:r>
            <a:endParaRPr lang="hr-H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5E73A87-2D92-4325-A27A-0825277B2D8D}"/>
              </a:ext>
            </a:extLst>
          </p:cNvPr>
          <p:cNvSpPr txBox="1">
            <a:spLocks/>
          </p:cNvSpPr>
          <p:nvPr/>
        </p:nvSpPr>
        <p:spPr>
          <a:xfrm>
            <a:off x="73981" y="0"/>
            <a:ext cx="12118019" cy="905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Turistički </a:t>
            </a:r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promet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hr-HR" altLang="sr-Latn-R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emitivn</a:t>
            </a:r>
            <a:r>
              <a:rPr lang="en-GB" altLang="sr-Latn-R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hr-HR" altLang="sr-Latn-R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tržišt</a:t>
            </a:r>
            <a:r>
              <a:rPr lang="en-GB" altLang="sr-Latn-R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 po </a:t>
            </a:r>
            <a:r>
              <a:rPr lang="en-GB" altLang="sr-Latn-R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mjesecima</a:t>
            </a:r>
            <a:b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siječanj-kolovoz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2021./2020./2019.</a:t>
            </a:r>
            <a:endParaRPr lang="hr-H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9CB011-B1DA-474F-856C-365E3C0CDC05}"/>
              </a:ext>
            </a:extLst>
          </p:cNvPr>
          <p:cNvSpPr/>
          <p:nvPr/>
        </p:nvSpPr>
        <p:spPr>
          <a:xfrm>
            <a:off x="1842116" y="2162946"/>
            <a:ext cx="746620" cy="165962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651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96D4EE1-F9F5-47AF-92C7-FEBD45F2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815" y="23812"/>
            <a:ext cx="32575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3793AC-ABBA-4E6A-A452-327D0AC4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105"/>
            <a:ext cx="12118019" cy="89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Smještajni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kapaciteti</a:t>
            </a:r>
            <a:endParaRPr lang="hr-HR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E434F18-FD92-434C-9E20-07022E3CB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2" y="5812407"/>
            <a:ext cx="9842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5CFC3CE-2317-4FE1-8F6A-DA2117961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95" y="6014799"/>
            <a:ext cx="12795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9B1EBC-2C1E-4132-8A42-753E3EBAFB4D}"/>
              </a:ext>
            </a:extLst>
          </p:cNvPr>
          <p:cNvSpPr txBox="1"/>
          <p:nvPr/>
        </p:nvSpPr>
        <p:spPr>
          <a:xfrm>
            <a:off x="128275" y="6514896"/>
            <a:ext cx="3175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Izvor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: eVisitor, </a:t>
            </a:r>
            <a:r>
              <a:rPr lang="en-GB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stanje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 06.</a:t>
            </a:r>
            <a:r>
              <a:rPr lang="hr-HR" sz="1200" i="1" dirty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9.2021. </a:t>
            </a:r>
            <a:endParaRPr lang="hr-HR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375E63-FCAC-470B-81CE-0F2C1BEB6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430" y="1421588"/>
            <a:ext cx="8535140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4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96D4EE1-F9F5-47AF-92C7-FEBD45F2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0"/>
            <a:ext cx="32575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3793AC-ABBA-4E6A-A452-327D0AC4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104"/>
            <a:ext cx="12118019" cy="7772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Nautika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2021.*</a:t>
            </a:r>
            <a:b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siječanj-kolovoz</a:t>
            </a:r>
            <a:endParaRPr lang="hr-H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E434F18-FD92-434C-9E20-07022E3CB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2" y="5812407"/>
            <a:ext cx="9842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5CFC3CE-2317-4FE1-8F6A-DA2117961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95" y="6014799"/>
            <a:ext cx="12795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9B1EBC-2C1E-4132-8A42-753E3EBAFB4D}"/>
              </a:ext>
            </a:extLst>
          </p:cNvPr>
          <p:cNvSpPr txBox="1"/>
          <p:nvPr/>
        </p:nvSpPr>
        <p:spPr>
          <a:xfrm>
            <a:off x="119397" y="6302151"/>
            <a:ext cx="45496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GB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podaci</a:t>
            </a:r>
            <a:r>
              <a:rPr lang="en-GB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nisu</a:t>
            </a:r>
            <a:r>
              <a:rPr lang="en-GB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uključeni</a:t>
            </a:r>
            <a:r>
              <a:rPr lang="en-GB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</a:t>
            </a:r>
            <a:r>
              <a:rPr lang="en-GB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prije</a:t>
            </a:r>
            <a:r>
              <a:rPr lang="en-GB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prikazani</a:t>
            </a:r>
            <a:r>
              <a:rPr lang="en-GB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turistički</a:t>
            </a:r>
            <a:r>
              <a:rPr lang="en-GB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promet</a:t>
            </a:r>
            <a:endParaRPr lang="en-GB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Izvor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: eVisitor, </a:t>
            </a:r>
            <a:r>
              <a:rPr lang="en-GB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stanje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 02.</a:t>
            </a:r>
            <a:r>
              <a:rPr lang="hr-HR" sz="1200" i="1" dirty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9.2021. </a:t>
            </a:r>
            <a:endParaRPr lang="hr-HR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6AFB2-C43B-412A-B3B0-C0ED54A18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259" y="3939183"/>
            <a:ext cx="3043987" cy="1873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029B11-0922-43C5-8ED0-9BAA1C76A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569" y="3939184"/>
            <a:ext cx="3043987" cy="18732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086190-EF32-4E7C-80C6-37A8606DAC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091" y="1819791"/>
            <a:ext cx="8584104" cy="159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8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96D4EE1-F9F5-47AF-92C7-FEBD45F2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0"/>
            <a:ext cx="32575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3793AC-ABBA-4E6A-A452-327D0AC4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105"/>
            <a:ext cx="12118019" cy="89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Rujan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2021.</a:t>
            </a:r>
            <a:endParaRPr lang="hr-HR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E434F18-FD92-434C-9E20-07022E3CB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2" y="5812407"/>
            <a:ext cx="9842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5CFC3CE-2317-4FE1-8F6A-DA2117961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95" y="6014799"/>
            <a:ext cx="12795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9B1EBC-2C1E-4132-8A42-753E3EBAFB4D}"/>
              </a:ext>
            </a:extLst>
          </p:cNvPr>
          <p:cNvSpPr txBox="1"/>
          <p:nvPr/>
        </p:nvSpPr>
        <p:spPr>
          <a:xfrm>
            <a:off x="128275" y="6459353"/>
            <a:ext cx="3175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Izvor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: eVisitor, </a:t>
            </a:r>
            <a:r>
              <a:rPr lang="en-GB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stanje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 07.</a:t>
            </a:r>
            <a:r>
              <a:rPr lang="hr-HR" sz="1200" i="1" dirty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9.2021. </a:t>
            </a:r>
            <a:endParaRPr lang="hr-HR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05D9C0E-D36E-4FD9-8BE3-DCD70686C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61396"/>
              </p:ext>
            </p:extLst>
          </p:nvPr>
        </p:nvGraphicFramePr>
        <p:xfrm>
          <a:off x="146626" y="2571049"/>
          <a:ext cx="11898748" cy="144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599">
                  <a:extLst>
                    <a:ext uri="{9D8B030D-6E8A-4147-A177-3AD203B41FA5}">
                      <a16:colId xmlns:a16="http://schemas.microsoft.com/office/drawing/2014/main" val="702225617"/>
                    </a:ext>
                  </a:extLst>
                </a:gridCol>
                <a:gridCol w="1509204">
                  <a:extLst>
                    <a:ext uri="{9D8B030D-6E8A-4147-A177-3AD203B41FA5}">
                      <a16:colId xmlns:a16="http://schemas.microsoft.com/office/drawing/2014/main" val="2406336201"/>
                    </a:ext>
                  </a:extLst>
                </a:gridCol>
                <a:gridCol w="1522790">
                  <a:extLst>
                    <a:ext uri="{9D8B030D-6E8A-4147-A177-3AD203B41FA5}">
                      <a16:colId xmlns:a16="http://schemas.microsoft.com/office/drawing/2014/main" val="3230793423"/>
                    </a:ext>
                  </a:extLst>
                </a:gridCol>
                <a:gridCol w="772357">
                  <a:extLst>
                    <a:ext uri="{9D8B030D-6E8A-4147-A177-3AD203B41FA5}">
                      <a16:colId xmlns:a16="http://schemas.microsoft.com/office/drawing/2014/main" val="2937937233"/>
                    </a:ext>
                  </a:extLst>
                </a:gridCol>
                <a:gridCol w="692459">
                  <a:extLst>
                    <a:ext uri="{9D8B030D-6E8A-4147-A177-3AD203B41FA5}">
                      <a16:colId xmlns:a16="http://schemas.microsoft.com/office/drawing/2014/main" val="77503827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val="2658856513"/>
                    </a:ext>
                  </a:extLst>
                </a:gridCol>
                <a:gridCol w="710214">
                  <a:extLst>
                    <a:ext uri="{9D8B030D-6E8A-4147-A177-3AD203B41FA5}">
                      <a16:colId xmlns:a16="http://schemas.microsoft.com/office/drawing/2014/main" val="3897394648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val="1323655102"/>
                    </a:ext>
                  </a:extLst>
                </a:gridCol>
                <a:gridCol w="692459">
                  <a:extLst>
                    <a:ext uri="{9D8B030D-6E8A-4147-A177-3AD203B41FA5}">
                      <a16:colId xmlns:a16="http://schemas.microsoft.com/office/drawing/2014/main" val="3157051556"/>
                    </a:ext>
                  </a:extLst>
                </a:gridCol>
                <a:gridCol w="736846">
                  <a:extLst>
                    <a:ext uri="{9D8B030D-6E8A-4147-A177-3AD203B41FA5}">
                      <a16:colId xmlns:a16="http://schemas.microsoft.com/office/drawing/2014/main" val="697614350"/>
                    </a:ext>
                  </a:extLst>
                </a:gridCol>
                <a:gridCol w="745725">
                  <a:extLst>
                    <a:ext uri="{9D8B030D-6E8A-4147-A177-3AD203B41FA5}">
                      <a16:colId xmlns:a16="http://schemas.microsoft.com/office/drawing/2014/main" val="1956230902"/>
                    </a:ext>
                  </a:extLst>
                </a:gridCol>
                <a:gridCol w="692458">
                  <a:extLst>
                    <a:ext uri="{9D8B030D-6E8A-4147-A177-3AD203B41FA5}">
                      <a16:colId xmlns:a16="http://schemas.microsoft.com/office/drawing/2014/main" val="2938601343"/>
                    </a:ext>
                  </a:extLst>
                </a:gridCol>
                <a:gridCol w="710211">
                  <a:extLst>
                    <a:ext uri="{9D8B030D-6E8A-4147-A177-3AD203B41FA5}">
                      <a16:colId xmlns:a16="http://schemas.microsoft.com/office/drawing/2014/main" val="4209281988"/>
                    </a:ext>
                  </a:extLst>
                </a:gridCol>
              </a:tblGrid>
              <a:tr h="338658"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Indeks</a:t>
                      </a: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548454"/>
                  </a:ext>
                </a:extLst>
              </a:tr>
              <a:tr h="325509"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2021/20</a:t>
                      </a: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2021/19</a:t>
                      </a: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2021/18</a:t>
                      </a: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2021/17</a:t>
                      </a: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2021/16</a:t>
                      </a: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83308"/>
                  </a:ext>
                </a:extLst>
              </a:tr>
              <a:tr h="4506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Razdoblje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DOLASCI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NOĆENJA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Noć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Noć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Noć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Noć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err="1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Noć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r-HR" sz="16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25361"/>
                  </a:ext>
                </a:extLst>
              </a:tr>
              <a:tr h="321514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1.-6.IX</a:t>
                      </a:r>
                      <a:r>
                        <a:rPr lang="hr-H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80.000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650.000</a:t>
                      </a:r>
                      <a:endParaRPr lang="hr-H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225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213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  <a:endParaRPr lang="hr-H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1762989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9350673-E2D8-4A32-A055-537387803AA6}"/>
              </a:ext>
            </a:extLst>
          </p:cNvPr>
          <p:cNvSpPr/>
          <p:nvPr/>
        </p:nvSpPr>
        <p:spPr>
          <a:xfrm>
            <a:off x="6268641" y="2844624"/>
            <a:ext cx="1538932" cy="12346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EFACF-C0C2-4389-A108-86E9C074BAB8}"/>
              </a:ext>
            </a:extLst>
          </p:cNvPr>
          <p:cNvSpPr txBox="1"/>
          <p:nvPr/>
        </p:nvSpPr>
        <p:spPr>
          <a:xfrm>
            <a:off x="3846901" y="4911155"/>
            <a:ext cx="4424215" cy="411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600"/>
              </a:spcAft>
            </a:pPr>
            <a:r>
              <a:rPr lang="en-GB" sz="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Trenutni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broj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gostiju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GB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110.000</a:t>
            </a:r>
            <a:endParaRPr lang="hr-H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38702-27CF-4BFE-A446-703ED1383E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0" y="382665"/>
            <a:ext cx="3666478" cy="24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7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18114</TotalTime>
  <Words>720</Words>
  <Application>Microsoft Office PowerPoint</Application>
  <PresentationFormat>Widescreen</PresentationFormat>
  <Paragraphs>254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Office Theme</vt:lpstr>
      <vt:lpstr>PowerPoint Presentation</vt:lpstr>
      <vt:lpstr>Turistički rezultati siječanj-kolovoz 2021.</vt:lpstr>
      <vt:lpstr>PowerPoint Presentation</vt:lpstr>
      <vt:lpstr>PowerPoint Presentation</vt:lpstr>
      <vt:lpstr>Turistički promet - Kategorija smještaja siječanj-kolovoz 2021./2020.</vt:lpstr>
      <vt:lpstr>PowerPoint Presentation</vt:lpstr>
      <vt:lpstr>Smještajni kapaciteti</vt:lpstr>
      <vt:lpstr>Nautika 2021.* siječanj-kolovoz</vt:lpstr>
      <vt:lpstr>Rujan 2021.</vt:lpstr>
      <vt:lpstr>  </vt:lpstr>
      <vt:lpstr>Informacije i aktualnosti vezano uz  COVID-19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Brala Haramina</dc:creator>
  <cp:lastModifiedBy>Silvia Brala Haramina</cp:lastModifiedBy>
  <cp:revision>1020</cp:revision>
  <cp:lastPrinted>2021-07-21T07:52:37Z</cp:lastPrinted>
  <dcterms:created xsi:type="dcterms:W3CDTF">2015-10-26T11:20:40Z</dcterms:created>
  <dcterms:modified xsi:type="dcterms:W3CDTF">2021-09-06T14:10:45Z</dcterms:modified>
</cp:coreProperties>
</file>