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6" r:id="rId2"/>
    <p:sldId id="257" r:id="rId3"/>
    <p:sldId id="269" r:id="rId4"/>
    <p:sldId id="351" r:id="rId5"/>
    <p:sldId id="267" r:id="rId6"/>
    <p:sldId id="339" r:id="rId7"/>
    <p:sldId id="359" r:id="rId8"/>
    <p:sldId id="341" r:id="rId9"/>
    <p:sldId id="286" r:id="rId10"/>
    <p:sldId id="358" r:id="rId11"/>
    <p:sldId id="266" r:id="rId12"/>
    <p:sldId id="360" r:id="rId13"/>
    <p:sldId id="361" r:id="rId14"/>
    <p:sldId id="340" r:id="rId15"/>
    <p:sldId id="292" r:id="rId16"/>
    <p:sldId id="362" r:id="rId17"/>
    <p:sldId id="313" r:id="rId18"/>
    <p:sldId id="363" r:id="rId19"/>
    <p:sldId id="312" r:id="rId20"/>
  </p:sldIdLst>
  <p:sldSz cx="9144000" cy="6858000" type="screen4x3"/>
  <p:notesSz cx="6735763" cy="9866313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0734" autoAdjust="0"/>
  </p:normalViewPr>
  <p:slideViewPr>
    <p:cSldViewPr>
      <p:cViewPr>
        <p:scale>
          <a:sx n="100" d="100"/>
          <a:sy n="100" d="100"/>
        </p:scale>
        <p:origin x="-1944" y="-3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323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3EE072-3C78-4127-B767-1F852EE8CE9F}" type="datetimeFigureOut">
              <a:rPr lang="hr-HR" smtClean="0"/>
              <a:t>6.4.2018.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7204F7-737D-4DBE-AEF7-80CC7C27095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1122442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D64A0C-AE4F-41E5-9922-8EA8AA4117D3}" type="datetimeFigureOut">
              <a:rPr lang="hr-HR" smtClean="0"/>
              <a:t>6.4.2018.</a:t>
            </a:fld>
            <a:endParaRPr lang="hr-H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375E86-B60B-4BB1-A65A-67861C63DF29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127905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375E86-B60B-4BB1-A65A-67861C63DF29}" type="slidenum">
              <a:rPr lang="hr-HR" smtClean="0"/>
              <a:t>8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8885948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375E86-B60B-4BB1-A65A-67861C63DF29}" type="slidenum">
              <a:rPr lang="hr-HR" smtClean="0"/>
              <a:t>11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9254455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375E86-B60B-4BB1-A65A-67861C63DF29}" type="slidenum">
              <a:rPr lang="hr-HR" smtClean="0"/>
              <a:t>12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9254455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375E86-B60B-4BB1-A65A-67861C63DF29}" type="slidenum">
              <a:rPr lang="hr-HR" smtClean="0"/>
              <a:t>13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9294485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375E86-B60B-4BB1-A65A-67861C63DF29}" type="slidenum">
              <a:rPr lang="hr-HR" smtClean="0"/>
              <a:t>14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9294485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375E86-B60B-4BB1-A65A-67861C63DF29}" type="slidenum">
              <a:rPr lang="hr-HR" smtClean="0"/>
              <a:t>17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6155106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375E86-B60B-4BB1-A65A-67861C63DF29}" type="slidenum">
              <a:rPr lang="hr-HR" smtClean="0"/>
              <a:t>18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6155106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375E86-B60B-4BB1-A65A-67861C63DF29}" type="slidenum">
              <a:rPr lang="hr-HR" smtClean="0"/>
              <a:t>19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6155106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44C11-7A1A-413E-BDDA-AF4872241419}" type="datetimeFigureOut">
              <a:rPr lang="hr-HR" smtClean="0"/>
              <a:t>6.4.2018.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3D2FE-62ED-4115-9C2F-41D3568607C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637584787"/>
      </p:ext>
    </p:extLst>
  </p:cSld>
  <p:clrMapOvr>
    <a:masterClrMapping/>
  </p:clrMapOvr>
  <p:transition spd="slow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44C11-7A1A-413E-BDDA-AF4872241419}" type="datetimeFigureOut">
              <a:rPr lang="hr-HR" smtClean="0"/>
              <a:t>6.4.2018.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3D2FE-62ED-4115-9C2F-41D3568607C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210258007"/>
      </p:ext>
    </p:extLst>
  </p:cSld>
  <p:clrMapOvr>
    <a:masterClrMapping/>
  </p:clrMapOvr>
  <p:transition spd="slow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44C11-7A1A-413E-BDDA-AF4872241419}" type="datetimeFigureOut">
              <a:rPr lang="hr-HR" smtClean="0"/>
              <a:t>6.4.2018.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3D2FE-62ED-4115-9C2F-41D3568607C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601278015"/>
      </p:ext>
    </p:extLst>
  </p:cSld>
  <p:clrMapOvr>
    <a:masterClrMapping/>
  </p:clrMapOvr>
  <p:transition spd="slow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44C11-7A1A-413E-BDDA-AF4872241419}" type="datetimeFigureOut">
              <a:rPr lang="hr-HR" smtClean="0"/>
              <a:t>6.4.2018.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3D2FE-62ED-4115-9C2F-41D3568607C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054796456"/>
      </p:ext>
    </p:extLst>
  </p:cSld>
  <p:clrMapOvr>
    <a:masterClrMapping/>
  </p:clrMapOvr>
  <p:transition spd="slow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44C11-7A1A-413E-BDDA-AF4872241419}" type="datetimeFigureOut">
              <a:rPr lang="hr-HR" smtClean="0"/>
              <a:t>6.4.2018.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3D2FE-62ED-4115-9C2F-41D3568607C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186336958"/>
      </p:ext>
    </p:extLst>
  </p:cSld>
  <p:clrMapOvr>
    <a:masterClrMapping/>
  </p:clrMapOvr>
  <p:transition spd="slow"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44C11-7A1A-413E-BDDA-AF4872241419}" type="datetimeFigureOut">
              <a:rPr lang="hr-HR" smtClean="0"/>
              <a:t>6.4.2018.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3D2FE-62ED-4115-9C2F-41D3568607C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546398004"/>
      </p:ext>
    </p:extLst>
  </p:cSld>
  <p:clrMapOvr>
    <a:masterClrMapping/>
  </p:clrMapOvr>
  <p:transition spd="slow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44C11-7A1A-413E-BDDA-AF4872241419}" type="datetimeFigureOut">
              <a:rPr lang="hr-HR" smtClean="0"/>
              <a:t>6.4.2018.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3D2FE-62ED-4115-9C2F-41D3568607C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455056202"/>
      </p:ext>
    </p:extLst>
  </p:cSld>
  <p:clrMapOvr>
    <a:masterClrMapping/>
  </p:clrMapOvr>
  <p:transition spd="slow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44C11-7A1A-413E-BDDA-AF4872241419}" type="datetimeFigureOut">
              <a:rPr lang="hr-HR" smtClean="0"/>
              <a:t>6.4.2018.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3D2FE-62ED-4115-9C2F-41D3568607C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619882305"/>
      </p:ext>
    </p:extLst>
  </p:cSld>
  <p:clrMapOvr>
    <a:masterClrMapping/>
  </p:clrMapOvr>
  <p:transition spd="slow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44C11-7A1A-413E-BDDA-AF4872241419}" type="datetimeFigureOut">
              <a:rPr lang="hr-HR" smtClean="0"/>
              <a:t>6.4.2018.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3D2FE-62ED-4115-9C2F-41D3568607C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574251183"/>
      </p:ext>
    </p:extLst>
  </p:cSld>
  <p:clrMapOvr>
    <a:masterClrMapping/>
  </p:clrMapOvr>
  <p:transition spd="slow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44C11-7A1A-413E-BDDA-AF4872241419}" type="datetimeFigureOut">
              <a:rPr lang="hr-HR" smtClean="0"/>
              <a:t>6.4.2018.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3D2FE-62ED-4115-9C2F-41D3568607C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015559149"/>
      </p:ext>
    </p:extLst>
  </p:cSld>
  <p:clrMapOvr>
    <a:masterClrMapping/>
  </p:clrMapOvr>
  <p:transition spd="slow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44C11-7A1A-413E-BDDA-AF4872241419}" type="datetimeFigureOut">
              <a:rPr lang="hr-HR" smtClean="0"/>
              <a:t>6.4.2018.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3D2FE-62ED-4115-9C2F-41D3568607C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34266369"/>
      </p:ext>
    </p:extLst>
  </p:cSld>
  <p:clrMapOvr>
    <a:masterClrMapping/>
  </p:clrMapOvr>
  <p:transition spd="slow"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644C11-7A1A-413E-BDDA-AF4872241419}" type="datetimeFigureOut">
              <a:rPr lang="hr-HR" smtClean="0"/>
              <a:t>6.4.2018.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3D2FE-62ED-4115-9C2F-41D3568607C2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485274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pull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g"/><Relationship Id="rId5" Type="http://schemas.openxmlformats.org/officeDocument/2006/relationships/image" Target="../media/image9.jpe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2048" y="3327127"/>
            <a:ext cx="7772400" cy="1470025"/>
          </a:xfrm>
        </p:spPr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hr-HR" b="1" dirty="0" smtClean="0">
                <a:cs typeface="Times New Roman"/>
              </a:rPr>
              <a:t>Pregled aktualnih investicija u sklopu KTR Putovima Frankopana</a:t>
            </a:r>
            <a:endParaRPr lang="hr-HR" b="1" dirty="0"/>
          </a:p>
        </p:txBody>
      </p:sp>
      <p:pic>
        <p:nvPicPr>
          <p:cNvPr id="7" name="Picture 6"/>
          <p:cNvPicPr/>
          <p:nvPr/>
        </p:nvPicPr>
        <p:blipFill rotWithShape="1">
          <a:blip r:embed="rId2"/>
          <a:srcRect l="11250" t="51470" r="27370" b="10294"/>
          <a:stretch/>
        </p:blipFill>
        <p:spPr bwMode="auto">
          <a:xfrm>
            <a:off x="571236" y="116632"/>
            <a:ext cx="7807587" cy="273630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/>
          <p:cNvPicPr/>
          <p:nvPr/>
        </p:nvPicPr>
        <p:blipFill rotWithShape="1">
          <a:blip r:embed="rId3"/>
          <a:srcRect l="3805" t="22941" r="15954" b="49412"/>
          <a:stretch/>
        </p:blipFill>
        <p:spPr bwMode="auto">
          <a:xfrm>
            <a:off x="2184266" y="5620866"/>
            <a:ext cx="4619625" cy="8953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860071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5412" y="1268760"/>
            <a:ext cx="7762244" cy="881608"/>
          </a:xfrm>
        </p:spPr>
        <p:txBody>
          <a:bodyPr>
            <a:normAutofit fontScale="90000"/>
          </a:bodyPr>
          <a:lstStyle/>
          <a:p>
            <a:r>
              <a:rPr lang="hr-HR" sz="4000" dirty="0" smtClean="0"/>
              <a:t>OSNOVNE INFORMACIJE</a:t>
            </a:r>
            <a:r>
              <a:rPr lang="hr-HR" dirty="0" smtClean="0"/>
              <a:t/>
            </a:r>
            <a:br>
              <a:rPr lang="hr-HR" dirty="0" smtClean="0"/>
            </a:b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3173" y="1988840"/>
            <a:ext cx="7762055" cy="3456384"/>
          </a:xfrm>
        </p:spPr>
        <p:txBody>
          <a:bodyPr>
            <a:normAutofit/>
          </a:bodyPr>
          <a:lstStyle/>
          <a:p>
            <a:r>
              <a:rPr lang="hr-HR" sz="2400" dirty="0"/>
              <a:t>Naziv projekta: Kulturno-turistička ruta Putovima Frankopana </a:t>
            </a:r>
          </a:p>
          <a:p>
            <a:r>
              <a:rPr lang="hr-HR" sz="2400" dirty="0" smtClean="0"/>
              <a:t>Datum </a:t>
            </a:r>
            <a:r>
              <a:rPr lang="hr-HR" sz="2400" dirty="0"/>
              <a:t>početka projekta</a:t>
            </a:r>
            <a:r>
              <a:rPr lang="hr-HR" sz="2400" dirty="0" smtClean="0"/>
              <a:t>: 1/11/2015</a:t>
            </a:r>
            <a:endParaRPr lang="hr-HR" sz="2400" dirty="0"/>
          </a:p>
          <a:p>
            <a:r>
              <a:rPr lang="hr-HR" sz="2400" dirty="0"/>
              <a:t>Datum završetka projekta: </a:t>
            </a:r>
            <a:r>
              <a:rPr lang="hr-HR" sz="2400" dirty="0" smtClean="0"/>
              <a:t>1/10/2019</a:t>
            </a:r>
            <a:endParaRPr lang="hr-HR" sz="2400" dirty="0"/>
          </a:p>
          <a:p>
            <a:r>
              <a:rPr lang="hr-HR" sz="2400" dirty="0" smtClean="0"/>
              <a:t>Proračun </a:t>
            </a:r>
            <a:r>
              <a:rPr lang="hr-HR" sz="2400" dirty="0"/>
              <a:t>projekta: </a:t>
            </a:r>
            <a:r>
              <a:rPr lang="hr-HR" sz="2400" dirty="0" smtClean="0"/>
              <a:t>64.116.001,04 kn</a:t>
            </a:r>
          </a:p>
          <a:p>
            <a:r>
              <a:rPr lang="hr-HR" sz="2400" dirty="0"/>
              <a:t>47,3 milijuna kuna bespovratnih sredstva iz strukturnih fondova Europske unije </a:t>
            </a:r>
          </a:p>
          <a:p>
            <a:pPr lvl="0"/>
            <a:endParaRPr lang="hr-HR" sz="2000" dirty="0"/>
          </a:p>
        </p:txBody>
      </p:sp>
      <p:grpSp>
        <p:nvGrpSpPr>
          <p:cNvPr id="7" name="Group 6"/>
          <p:cNvGrpSpPr/>
          <p:nvPr/>
        </p:nvGrpSpPr>
        <p:grpSpPr>
          <a:xfrm>
            <a:off x="539552" y="116632"/>
            <a:ext cx="8213922" cy="990600"/>
            <a:chOff x="539552" y="116632"/>
            <a:chExt cx="8213922" cy="990600"/>
          </a:xfrm>
        </p:grpSpPr>
        <p:pic>
          <p:nvPicPr>
            <p:cNvPr id="5" name="Picture 4"/>
            <p:cNvPicPr/>
            <p:nvPr/>
          </p:nvPicPr>
          <p:blipFill rotWithShape="1">
            <a:blip r:embed="rId2"/>
            <a:srcRect l="7776" t="28236" r="19593" b="41176"/>
            <a:stretch/>
          </p:blipFill>
          <p:spPr bwMode="auto">
            <a:xfrm>
              <a:off x="4571999" y="116632"/>
              <a:ext cx="4181475" cy="99060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6" name="Picture 5"/>
            <p:cNvPicPr/>
            <p:nvPr/>
          </p:nvPicPr>
          <p:blipFill rotWithShape="1">
            <a:blip r:embed="rId3"/>
            <a:srcRect l="11250" t="66176" r="27370" b="10294"/>
            <a:stretch/>
          </p:blipFill>
          <p:spPr bwMode="auto">
            <a:xfrm>
              <a:off x="539552" y="230932"/>
              <a:ext cx="3533140" cy="76200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pic>
        <p:nvPicPr>
          <p:cNvPr id="8" name="Picture 7"/>
          <p:cNvPicPr/>
          <p:nvPr/>
        </p:nvPicPr>
        <p:blipFill rotWithShape="1">
          <a:blip r:embed="rId4"/>
          <a:srcRect l="3805" t="22941" r="15954" b="49412"/>
          <a:stretch/>
        </p:blipFill>
        <p:spPr bwMode="auto">
          <a:xfrm>
            <a:off x="2165216" y="5661248"/>
            <a:ext cx="4619625" cy="8953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565578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228" y="836712"/>
            <a:ext cx="8229600" cy="1143000"/>
          </a:xfrm>
        </p:spPr>
        <p:txBody>
          <a:bodyPr>
            <a:normAutofit/>
          </a:bodyPr>
          <a:lstStyle/>
          <a:p>
            <a:r>
              <a:rPr lang="hr-HR" sz="3600" dirty="0" smtClean="0"/>
              <a:t>Svrha projekta</a:t>
            </a:r>
            <a:endParaRPr lang="hr-HR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6063" y="1988840"/>
            <a:ext cx="8229600" cy="4165923"/>
          </a:xfrm>
        </p:spPr>
        <p:txBody>
          <a:bodyPr>
            <a:normAutofit/>
          </a:bodyPr>
          <a:lstStyle/>
          <a:p>
            <a:pPr lvl="0"/>
            <a:r>
              <a:rPr lang="hr-HR" sz="2400" dirty="0"/>
              <a:t>Z</a:t>
            </a:r>
            <a:r>
              <a:rPr lang="hr-HR" sz="2400" dirty="0" smtClean="0"/>
              <a:t>aštititi </a:t>
            </a:r>
            <a:r>
              <a:rPr lang="hr-HR" sz="2400" dirty="0"/>
              <a:t>kulturno nasljeđe obitelji Frankopan i Zrinski na području </a:t>
            </a:r>
            <a:r>
              <a:rPr lang="hr-HR" sz="2400" dirty="0" smtClean="0"/>
              <a:t>PGŽ-a</a:t>
            </a:r>
            <a:endParaRPr lang="hr-HR" sz="2000" dirty="0" smtClean="0"/>
          </a:p>
          <a:p>
            <a:pPr lvl="0"/>
            <a:r>
              <a:rPr lang="hr-HR" sz="2400" dirty="0" smtClean="0"/>
              <a:t>Razviti nove kulturno-turističke proizvode</a:t>
            </a:r>
          </a:p>
          <a:p>
            <a:pPr lvl="1"/>
            <a:r>
              <a:rPr lang="hr-HR" sz="1600" dirty="0" smtClean="0"/>
              <a:t>Novozaposleni u kulturnom i turističkom sektoru</a:t>
            </a:r>
          </a:p>
          <a:p>
            <a:pPr lvl="1"/>
            <a:r>
              <a:rPr lang="hr-HR" sz="1600" dirty="0" smtClean="0"/>
              <a:t>Povećan broj posjetitelja na </a:t>
            </a:r>
            <a:r>
              <a:rPr lang="hr-HR" sz="1600" dirty="0"/>
              <a:t>zaštićenim nepokretnim kulturnim dobrima </a:t>
            </a:r>
            <a:endParaRPr lang="hr-HR" sz="1600" dirty="0" smtClean="0"/>
          </a:p>
          <a:p>
            <a:pPr lvl="1"/>
            <a:r>
              <a:rPr lang="hr-HR" sz="1600" dirty="0" smtClean="0"/>
              <a:t>Povećan broj noćenja turista (izvan sezone)</a:t>
            </a:r>
          </a:p>
          <a:p>
            <a:pPr lvl="1"/>
            <a:r>
              <a:rPr lang="hr-HR" sz="1600" dirty="0" smtClean="0"/>
              <a:t>Novi </a:t>
            </a:r>
            <a:r>
              <a:rPr lang="hr-HR" sz="1600" dirty="0"/>
              <a:t>ili </a:t>
            </a:r>
            <a:r>
              <a:rPr lang="hr-HR" sz="1600" dirty="0" smtClean="0"/>
              <a:t>prilagođeni turistički, kulturni, znanstveni </a:t>
            </a:r>
            <a:r>
              <a:rPr lang="hr-HR" sz="1600" dirty="0"/>
              <a:t>i </a:t>
            </a:r>
            <a:r>
              <a:rPr lang="hr-HR" sz="1600" dirty="0" smtClean="0"/>
              <a:t>obrazovni sadržaji</a:t>
            </a:r>
          </a:p>
          <a:p>
            <a:r>
              <a:rPr lang="hr-HR" sz="2400" dirty="0" smtClean="0"/>
              <a:t>Uključiti lokalne zajednice - potaći regionalni razvoj</a:t>
            </a:r>
            <a:endParaRPr lang="hr-HR" sz="2400" dirty="0"/>
          </a:p>
        </p:txBody>
      </p:sp>
      <p:grpSp>
        <p:nvGrpSpPr>
          <p:cNvPr id="7" name="Group 6"/>
          <p:cNvGrpSpPr/>
          <p:nvPr/>
        </p:nvGrpSpPr>
        <p:grpSpPr>
          <a:xfrm>
            <a:off x="539552" y="116632"/>
            <a:ext cx="8213922" cy="990600"/>
            <a:chOff x="539552" y="116632"/>
            <a:chExt cx="8213922" cy="990600"/>
          </a:xfrm>
        </p:grpSpPr>
        <p:pic>
          <p:nvPicPr>
            <p:cNvPr id="5" name="Picture 4"/>
            <p:cNvPicPr/>
            <p:nvPr/>
          </p:nvPicPr>
          <p:blipFill rotWithShape="1">
            <a:blip r:embed="rId2"/>
            <a:srcRect l="7776" t="28236" r="19593" b="41176"/>
            <a:stretch/>
          </p:blipFill>
          <p:spPr bwMode="auto">
            <a:xfrm>
              <a:off x="4571999" y="116632"/>
              <a:ext cx="4181475" cy="99060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6" name="Picture 5"/>
            <p:cNvPicPr/>
            <p:nvPr/>
          </p:nvPicPr>
          <p:blipFill rotWithShape="1">
            <a:blip r:embed="rId3"/>
            <a:srcRect l="11250" t="66176" r="27370" b="10294"/>
            <a:stretch/>
          </p:blipFill>
          <p:spPr bwMode="auto">
            <a:xfrm>
              <a:off x="539552" y="230932"/>
              <a:ext cx="3533140" cy="76200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pic>
        <p:nvPicPr>
          <p:cNvPr id="8" name="Picture 7"/>
          <p:cNvPicPr/>
          <p:nvPr/>
        </p:nvPicPr>
        <p:blipFill rotWithShape="1">
          <a:blip r:embed="rId4"/>
          <a:srcRect l="3805" t="22941" r="15954" b="49412"/>
          <a:stretch/>
        </p:blipFill>
        <p:spPr bwMode="auto">
          <a:xfrm>
            <a:off x="2165216" y="5793432"/>
            <a:ext cx="4619625" cy="8953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253711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/>
          <p:cNvSpPr>
            <a:spLocks noGrp="1"/>
          </p:cNvSpPr>
          <p:nvPr>
            <p:ph type="body" idx="1"/>
          </p:nvPr>
        </p:nvSpPr>
        <p:spPr>
          <a:xfrm>
            <a:off x="179512" y="1052736"/>
            <a:ext cx="8296274" cy="639762"/>
          </a:xfrm>
        </p:spPr>
        <p:txBody>
          <a:bodyPr>
            <a:normAutofit/>
          </a:bodyPr>
          <a:lstStyle/>
          <a:p>
            <a:pPr lvl="0" algn="ctr"/>
            <a:r>
              <a:rPr lang="hr-HR" b="0" dirty="0" smtClean="0">
                <a:latin typeface="+mj-lt"/>
              </a:rPr>
              <a:t>PROSTORNI OBUHVAT:  VINODOL,OTOK KRK I GORSKI KOTAR</a:t>
            </a:r>
            <a:endParaRPr lang="hr-HR" b="0" dirty="0">
              <a:latin typeface="+mj-lt"/>
            </a:endParaRPr>
          </a:p>
          <a:p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827584" y="3429000"/>
            <a:ext cx="4040188" cy="3951288"/>
          </a:xfrm>
        </p:spPr>
        <p:txBody>
          <a:bodyPr>
            <a:normAutofit/>
          </a:bodyPr>
          <a:lstStyle/>
          <a:p>
            <a:endParaRPr lang="hr-HR" sz="1600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957234" y="1455759"/>
            <a:ext cx="4358644" cy="4896544"/>
          </a:xfrm>
        </p:spPr>
        <p:txBody>
          <a:bodyPr>
            <a:normAutofit fontScale="85000" lnSpcReduction="20000"/>
          </a:bodyPr>
          <a:lstStyle/>
          <a:p>
            <a:r>
              <a:rPr lang="hr-HR" sz="1600" dirty="0" smtClean="0"/>
              <a:t>Dvorac </a:t>
            </a:r>
            <a:r>
              <a:rPr lang="hr-HR" sz="1600" dirty="0"/>
              <a:t>Nova Kraljevica </a:t>
            </a:r>
          </a:p>
          <a:p>
            <a:pPr fontAlgn="t"/>
            <a:r>
              <a:rPr lang="hr-HR" sz="1600" dirty="0"/>
              <a:t>Kaštel u Bakru </a:t>
            </a:r>
          </a:p>
          <a:p>
            <a:r>
              <a:rPr lang="hr-HR" sz="1600" dirty="0" smtClean="0"/>
              <a:t>Kaštel </a:t>
            </a:r>
            <a:r>
              <a:rPr lang="hr-HR" sz="1600" dirty="0"/>
              <a:t>Trsat </a:t>
            </a:r>
          </a:p>
          <a:p>
            <a:r>
              <a:rPr lang="hr-HR" sz="1600" dirty="0"/>
              <a:t>Kaštel u Krku</a:t>
            </a:r>
          </a:p>
          <a:p>
            <a:pPr fontAlgn="t"/>
            <a:r>
              <a:rPr lang="hr-HR" sz="1600" dirty="0" smtClean="0"/>
              <a:t>Dvorac </a:t>
            </a:r>
            <a:r>
              <a:rPr lang="hr-HR" sz="1600" dirty="0"/>
              <a:t>Zrinskih (Čabar)</a:t>
            </a:r>
          </a:p>
          <a:p>
            <a:r>
              <a:rPr lang="hr-HR" sz="1600" dirty="0"/>
              <a:t>Kaštel Grobnik </a:t>
            </a:r>
          </a:p>
          <a:p>
            <a:r>
              <a:rPr lang="hr-HR" sz="1600" dirty="0" smtClean="0"/>
              <a:t>Kula </a:t>
            </a:r>
            <a:r>
              <a:rPr lang="hr-HR" sz="1600" dirty="0"/>
              <a:t>u Bribiru </a:t>
            </a:r>
          </a:p>
          <a:p>
            <a:pPr fontAlgn="t"/>
            <a:r>
              <a:rPr lang="hr-HR" sz="1600" dirty="0"/>
              <a:t>Kaštel Zrinskih (Brod na Kupi) </a:t>
            </a:r>
            <a:endParaRPr lang="hr-HR" sz="2000" dirty="0"/>
          </a:p>
          <a:p>
            <a:r>
              <a:rPr lang="hr-HR" sz="1600" dirty="0" smtClean="0"/>
              <a:t>Stari grad </a:t>
            </a:r>
            <a:r>
              <a:rPr lang="hr-HR" sz="1600" dirty="0" err="1" smtClean="0"/>
              <a:t>Hreljin</a:t>
            </a:r>
            <a:endParaRPr lang="hr-HR" sz="1600" dirty="0" smtClean="0"/>
          </a:p>
          <a:p>
            <a:r>
              <a:rPr lang="hr-HR" sz="1600" dirty="0" smtClean="0"/>
              <a:t>Stari grad Zrinskih u Kraljevici</a:t>
            </a:r>
          </a:p>
          <a:p>
            <a:r>
              <a:rPr lang="hr-HR" sz="1600" dirty="0" smtClean="0"/>
              <a:t>Kaštel </a:t>
            </a:r>
            <a:r>
              <a:rPr lang="hr-HR" sz="1600" dirty="0" err="1" smtClean="0"/>
              <a:t>Drivenik</a:t>
            </a:r>
            <a:endParaRPr lang="hr-HR" sz="1600" dirty="0" smtClean="0"/>
          </a:p>
          <a:p>
            <a:r>
              <a:rPr lang="hr-HR" sz="1600" dirty="0" smtClean="0"/>
              <a:t>Kaštel </a:t>
            </a:r>
            <a:r>
              <a:rPr lang="hr-HR" sz="1600" dirty="0" err="1" smtClean="0"/>
              <a:t>Grižane</a:t>
            </a:r>
            <a:endParaRPr lang="hr-HR" sz="1600" dirty="0" smtClean="0"/>
          </a:p>
          <a:p>
            <a:r>
              <a:rPr lang="hr-HR" sz="1600" dirty="0" smtClean="0"/>
              <a:t>Kaštel s kulom </a:t>
            </a:r>
            <a:r>
              <a:rPr lang="hr-HR" sz="1600" dirty="0" err="1" smtClean="0"/>
              <a:t>Kvadrac</a:t>
            </a:r>
            <a:r>
              <a:rPr lang="hr-HR" sz="1600" dirty="0" smtClean="0"/>
              <a:t> u Novom Vinodolskom</a:t>
            </a:r>
          </a:p>
          <a:p>
            <a:r>
              <a:rPr lang="hr-HR" sz="1600" dirty="0" smtClean="0"/>
              <a:t>Stari grad Ledenice</a:t>
            </a:r>
          </a:p>
          <a:p>
            <a:r>
              <a:rPr lang="hr-HR" sz="1600" dirty="0" smtClean="0"/>
              <a:t>Kaštel Gradec</a:t>
            </a:r>
          </a:p>
          <a:p>
            <a:r>
              <a:rPr lang="hr-HR" sz="1600" dirty="0" smtClean="0"/>
              <a:t>Dvorac </a:t>
            </a:r>
            <a:r>
              <a:rPr lang="hr-HR" sz="1600" dirty="0"/>
              <a:t>S</a:t>
            </a:r>
            <a:r>
              <a:rPr lang="hr-HR" sz="1600" dirty="0" smtClean="0"/>
              <a:t>tara Sušica</a:t>
            </a:r>
          </a:p>
          <a:p>
            <a:r>
              <a:rPr lang="hr-HR" sz="1600" dirty="0" smtClean="0"/>
              <a:t>Dvorac Severin</a:t>
            </a:r>
          </a:p>
          <a:p>
            <a:r>
              <a:rPr lang="hr-HR" sz="1600" dirty="0" smtClean="0"/>
              <a:t>Pavlinski samostan u Crikvenici</a:t>
            </a:r>
          </a:p>
          <a:p>
            <a:r>
              <a:rPr lang="hr-HR" sz="1600" dirty="0" smtClean="0"/>
              <a:t>Manastir </a:t>
            </a:r>
            <a:r>
              <a:rPr lang="hr-HR" sz="1600" dirty="0" err="1" smtClean="0"/>
              <a:t>Gomirje</a:t>
            </a:r>
            <a:endParaRPr lang="hr-HR" sz="1600" dirty="0" smtClean="0"/>
          </a:p>
          <a:p>
            <a:r>
              <a:rPr lang="hr-HR" sz="1600" dirty="0"/>
              <a:t>Franjevački samostan s crkvom Navještenja </a:t>
            </a:r>
            <a:endParaRPr lang="hr-HR" sz="1600" dirty="0" smtClean="0"/>
          </a:p>
          <a:p>
            <a:pPr marL="0" indent="0">
              <a:buNone/>
            </a:pPr>
            <a:r>
              <a:rPr lang="hr-HR" sz="1600" dirty="0"/>
              <a:t> </a:t>
            </a:r>
            <a:r>
              <a:rPr lang="hr-HR" sz="1600" dirty="0" smtClean="0"/>
              <a:t>        Marijina </a:t>
            </a:r>
            <a:r>
              <a:rPr lang="hr-HR" sz="1600" dirty="0"/>
              <a:t>na </a:t>
            </a:r>
            <a:r>
              <a:rPr lang="hr-HR" sz="1600" dirty="0" err="1" smtClean="0"/>
              <a:t>Košljunu</a:t>
            </a:r>
            <a:endParaRPr lang="hr-HR" sz="1600" dirty="0" smtClean="0"/>
          </a:p>
          <a:p>
            <a:endParaRPr lang="hr-HR" sz="2000" dirty="0" smtClean="0"/>
          </a:p>
          <a:p>
            <a:endParaRPr lang="hr-HR" sz="2000" dirty="0" smtClean="0"/>
          </a:p>
          <a:p>
            <a:endParaRPr lang="hr-HR" dirty="0"/>
          </a:p>
        </p:txBody>
      </p:sp>
      <p:grpSp>
        <p:nvGrpSpPr>
          <p:cNvPr id="7" name="Group 6"/>
          <p:cNvGrpSpPr/>
          <p:nvPr/>
        </p:nvGrpSpPr>
        <p:grpSpPr>
          <a:xfrm>
            <a:off x="1259632" y="33989"/>
            <a:ext cx="6046034" cy="611361"/>
            <a:chOff x="539552" y="230932"/>
            <a:chExt cx="7662983" cy="990601"/>
          </a:xfrm>
        </p:grpSpPr>
        <p:pic>
          <p:nvPicPr>
            <p:cNvPr id="5" name="Picture 4"/>
            <p:cNvPicPr/>
            <p:nvPr/>
          </p:nvPicPr>
          <p:blipFill rotWithShape="1">
            <a:blip r:embed="rId2"/>
            <a:srcRect l="7776" t="28236" r="19593" b="41176"/>
            <a:stretch/>
          </p:blipFill>
          <p:spPr bwMode="auto">
            <a:xfrm>
              <a:off x="4591024" y="230934"/>
              <a:ext cx="3611511" cy="990599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6" name="Picture 5"/>
            <p:cNvPicPr/>
            <p:nvPr/>
          </p:nvPicPr>
          <p:blipFill rotWithShape="1">
            <a:blip r:embed="rId3"/>
            <a:srcRect l="11250" t="66176" r="27370" b="10294"/>
            <a:stretch/>
          </p:blipFill>
          <p:spPr bwMode="auto">
            <a:xfrm>
              <a:off x="539552" y="230932"/>
              <a:ext cx="3533140" cy="76200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pic>
        <p:nvPicPr>
          <p:cNvPr id="8" name="Picture 7"/>
          <p:cNvPicPr/>
          <p:nvPr/>
        </p:nvPicPr>
        <p:blipFill rotWithShape="1">
          <a:blip r:embed="rId4"/>
          <a:srcRect l="3805" t="22941" r="15954" b="49412"/>
          <a:stretch/>
        </p:blipFill>
        <p:spPr bwMode="auto">
          <a:xfrm>
            <a:off x="2181984" y="6148751"/>
            <a:ext cx="4619625" cy="73533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27" name="Picture 3" descr="C:\Users\bdbkorijeka\Desktop\01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70"/>
          <a:stretch/>
        </p:blipFill>
        <p:spPr bwMode="auto">
          <a:xfrm>
            <a:off x="251520" y="1447402"/>
            <a:ext cx="4689081" cy="4482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0438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836712"/>
            <a:ext cx="8229600" cy="1143000"/>
          </a:xfrm>
        </p:spPr>
        <p:txBody>
          <a:bodyPr>
            <a:normAutofit/>
          </a:bodyPr>
          <a:lstStyle/>
          <a:p>
            <a:r>
              <a:rPr lang="hr-HR" sz="4000" dirty="0" smtClean="0"/>
              <a:t>ZAVRŠENE INVESTICIJE (6.4.2018.)</a:t>
            </a:r>
            <a:endParaRPr lang="hr-HR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00808"/>
            <a:ext cx="7931224" cy="4425355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hr-HR" sz="1600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hr-HR" sz="2800" dirty="0" smtClean="0"/>
              <a:t>Bakar</a:t>
            </a:r>
          </a:p>
          <a:p>
            <a:pPr lvl="2"/>
            <a:r>
              <a:rPr lang="pl-PL" dirty="0"/>
              <a:t>Rekonstrukcija međukatnih konstrukcija</a:t>
            </a:r>
          </a:p>
          <a:p>
            <a:pPr lvl="2"/>
            <a:r>
              <a:rPr lang="pl-PL" dirty="0" smtClean="0"/>
              <a:t>Iznos: 872.891,55 </a:t>
            </a:r>
            <a:r>
              <a:rPr lang="pl-PL" dirty="0"/>
              <a:t>kn</a:t>
            </a:r>
          </a:p>
          <a:p>
            <a:pPr lvl="2"/>
            <a:r>
              <a:rPr lang="hr-HR" dirty="0" smtClean="0"/>
              <a:t>Investicija je završena u prosincu 2017. godine</a:t>
            </a:r>
          </a:p>
          <a:p>
            <a:pPr lvl="2"/>
            <a:endParaRPr lang="hr-HR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hr-HR" sz="2800" dirty="0" smtClean="0"/>
              <a:t>Krk</a:t>
            </a:r>
          </a:p>
          <a:p>
            <a:pPr lvl="2"/>
            <a:r>
              <a:rPr lang="hr-HR" dirty="0"/>
              <a:t>Sanacija </a:t>
            </a:r>
            <a:r>
              <a:rPr lang="hr-HR" dirty="0" err="1"/>
              <a:t>bedemskih</a:t>
            </a:r>
            <a:r>
              <a:rPr lang="hr-HR" dirty="0"/>
              <a:t> zidova kaštela u Krku</a:t>
            </a:r>
          </a:p>
          <a:p>
            <a:pPr lvl="2"/>
            <a:r>
              <a:rPr lang="hr-HR" dirty="0" smtClean="0"/>
              <a:t>Iznos: 602.287,50 kn</a:t>
            </a:r>
          </a:p>
          <a:p>
            <a:pPr lvl="2"/>
            <a:r>
              <a:rPr lang="hr-HR" dirty="0" smtClean="0"/>
              <a:t>Investicija je završena u ožujku 2018. godine</a:t>
            </a:r>
            <a:endParaRPr lang="hr-HR" dirty="0"/>
          </a:p>
          <a:p>
            <a:pPr lvl="2"/>
            <a:endParaRPr lang="hr-HR" dirty="0" smtClean="0"/>
          </a:p>
          <a:p>
            <a:pPr lvl="2"/>
            <a:endParaRPr lang="hr-HR" dirty="0" smtClean="0"/>
          </a:p>
          <a:p>
            <a:pPr marL="457200" lvl="1" indent="0">
              <a:buNone/>
            </a:pPr>
            <a:endParaRPr lang="hr-HR" sz="1600" dirty="0"/>
          </a:p>
          <a:p>
            <a:pPr marL="457200" lvl="1" indent="0">
              <a:buNone/>
            </a:pPr>
            <a:endParaRPr lang="hr-HR" sz="1600" dirty="0"/>
          </a:p>
        </p:txBody>
      </p:sp>
      <p:grpSp>
        <p:nvGrpSpPr>
          <p:cNvPr id="7" name="Group 6"/>
          <p:cNvGrpSpPr/>
          <p:nvPr/>
        </p:nvGrpSpPr>
        <p:grpSpPr>
          <a:xfrm>
            <a:off x="539552" y="116632"/>
            <a:ext cx="8213922" cy="990600"/>
            <a:chOff x="539552" y="116632"/>
            <a:chExt cx="8213922" cy="990600"/>
          </a:xfrm>
        </p:grpSpPr>
        <p:pic>
          <p:nvPicPr>
            <p:cNvPr id="5" name="Picture 4"/>
            <p:cNvPicPr/>
            <p:nvPr/>
          </p:nvPicPr>
          <p:blipFill rotWithShape="1">
            <a:blip r:embed="rId2"/>
            <a:srcRect l="7776" t="28236" r="19593" b="41176"/>
            <a:stretch/>
          </p:blipFill>
          <p:spPr bwMode="auto">
            <a:xfrm>
              <a:off x="4571999" y="116632"/>
              <a:ext cx="4181475" cy="99060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6" name="Picture 5"/>
            <p:cNvPicPr/>
            <p:nvPr/>
          </p:nvPicPr>
          <p:blipFill rotWithShape="1">
            <a:blip r:embed="rId3"/>
            <a:srcRect l="11250" t="66176" r="27370" b="10294"/>
            <a:stretch/>
          </p:blipFill>
          <p:spPr bwMode="auto">
            <a:xfrm>
              <a:off x="539552" y="230932"/>
              <a:ext cx="3533140" cy="76200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pic>
        <p:nvPicPr>
          <p:cNvPr id="8" name="Picture 7"/>
          <p:cNvPicPr/>
          <p:nvPr/>
        </p:nvPicPr>
        <p:blipFill rotWithShape="1">
          <a:blip r:embed="rId4"/>
          <a:srcRect l="3805" t="22941" r="15954" b="49412"/>
          <a:stretch/>
        </p:blipFill>
        <p:spPr bwMode="auto">
          <a:xfrm>
            <a:off x="2167895" y="5820891"/>
            <a:ext cx="4619625" cy="8953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06636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92932"/>
            <a:ext cx="8229600" cy="1143000"/>
          </a:xfrm>
        </p:spPr>
        <p:txBody>
          <a:bodyPr>
            <a:normAutofit/>
          </a:bodyPr>
          <a:lstStyle/>
          <a:p>
            <a:pPr lvl="0"/>
            <a:r>
              <a:rPr lang="hr-HR" sz="3200" dirty="0"/>
              <a:t>Rekonstrukcija međukatnih konstrukcija</a:t>
            </a:r>
            <a:br>
              <a:rPr lang="hr-HR" sz="3200" dirty="0"/>
            </a:br>
            <a:r>
              <a:rPr lang="hr-HR" sz="3200" dirty="0"/>
              <a:t>K</a:t>
            </a:r>
            <a:r>
              <a:rPr lang="hr-HR" sz="3200" dirty="0" smtClean="0"/>
              <a:t>aštela u Bakru</a:t>
            </a:r>
            <a:endParaRPr lang="hr-HR" sz="3200" dirty="0"/>
          </a:p>
        </p:txBody>
      </p:sp>
      <p:pic>
        <p:nvPicPr>
          <p:cNvPr id="11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00" y="2515614"/>
            <a:ext cx="4038600" cy="26951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49352" y="2420888"/>
            <a:ext cx="3826768" cy="3417243"/>
          </a:xfrm>
        </p:spPr>
        <p:txBody>
          <a:bodyPr>
            <a:normAutofit/>
          </a:bodyPr>
          <a:lstStyle/>
          <a:p>
            <a:r>
              <a:rPr lang="hr-HR" sz="2400" dirty="0" smtClean="0"/>
              <a:t>Građevinski i obrtnički radovi na međukatnim konstrukcijama</a:t>
            </a:r>
          </a:p>
          <a:p>
            <a:r>
              <a:rPr lang="hr-HR" sz="2400" dirty="0" smtClean="0"/>
              <a:t>Preduvjet za siguran prihvat posjetitelja</a:t>
            </a:r>
          </a:p>
          <a:p>
            <a:r>
              <a:rPr lang="hr-HR" sz="2400" dirty="0" smtClean="0"/>
              <a:t>Nakon dugog perioda prvi put dostupni svi dijelovi kaštela</a:t>
            </a:r>
            <a:endParaRPr lang="hr-HR" sz="2400" dirty="0"/>
          </a:p>
        </p:txBody>
      </p:sp>
      <p:grpSp>
        <p:nvGrpSpPr>
          <p:cNvPr id="7" name="Group 6"/>
          <p:cNvGrpSpPr/>
          <p:nvPr/>
        </p:nvGrpSpPr>
        <p:grpSpPr>
          <a:xfrm>
            <a:off x="539552" y="116632"/>
            <a:ext cx="8213922" cy="990600"/>
            <a:chOff x="539552" y="116632"/>
            <a:chExt cx="8213922" cy="990600"/>
          </a:xfrm>
        </p:grpSpPr>
        <p:pic>
          <p:nvPicPr>
            <p:cNvPr id="5" name="Picture 4"/>
            <p:cNvPicPr/>
            <p:nvPr/>
          </p:nvPicPr>
          <p:blipFill rotWithShape="1">
            <a:blip r:embed="rId3"/>
            <a:srcRect l="7776" t="28236" r="19593" b="41176"/>
            <a:stretch/>
          </p:blipFill>
          <p:spPr bwMode="auto">
            <a:xfrm>
              <a:off x="4571999" y="116632"/>
              <a:ext cx="4181475" cy="99060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6" name="Picture 5"/>
            <p:cNvPicPr/>
            <p:nvPr/>
          </p:nvPicPr>
          <p:blipFill rotWithShape="1">
            <a:blip r:embed="rId4"/>
            <a:srcRect l="11250" t="66176" r="27370" b="10294"/>
            <a:stretch/>
          </p:blipFill>
          <p:spPr bwMode="auto">
            <a:xfrm>
              <a:off x="539552" y="230932"/>
              <a:ext cx="3533140" cy="76200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pic>
        <p:nvPicPr>
          <p:cNvPr id="8" name="Picture 7"/>
          <p:cNvPicPr/>
          <p:nvPr/>
        </p:nvPicPr>
        <p:blipFill rotWithShape="1">
          <a:blip r:embed="rId5"/>
          <a:srcRect l="3805" t="22941" r="15954" b="49412"/>
          <a:stretch/>
        </p:blipFill>
        <p:spPr bwMode="auto">
          <a:xfrm>
            <a:off x="2184264" y="5989662"/>
            <a:ext cx="4619625" cy="8953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506781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9277" y="992932"/>
            <a:ext cx="8229600" cy="1143000"/>
          </a:xfrm>
        </p:spPr>
        <p:txBody>
          <a:bodyPr>
            <a:normAutofit/>
          </a:bodyPr>
          <a:lstStyle/>
          <a:p>
            <a:pPr lvl="0"/>
            <a:r>
              <a:rPr lang="hr-HR" sz="3200" dirty="0"/>
              <a:t>Rekonstrukcija međukatnih konstrukcija</a:t>
            </a:r>
            <a:br>
              <a:rPr lang="hr-HR" sz="3200" dirty="0"/>
            </a:br>
            <a:r>
              <a:rPr lang="hr-HR" sz="3200" dirty="0"/>
              <a:t>K</a:t>
            </a:r>
            <a:r>
              <a:rPr lang="hr-HR" sz="3200" dirty="0" smtClean="0"/>
              <a:t>aštela u Bakru</a:t>
            </a:r>
            <a:endParaRPr lang="hr-HR" sz="3200" dirty="0"/>
          </a:p>
        </p:txBody>
      </p:sp>
      <p:grpSp>
        <p:nvGrpSpPr>
          <p:cNvPr id="7" name="Group 6"/>
          <p:cNvGrpSpPr/>
          <p:nvPr/>
        </p:nvGrpSpPr>
        <p:grpSpPr>
          <a:xfrm>
            <a:off x="539552" y="116632"/>
            <a:ext cx="8213922" cy="990600"/>
            <a:chOff x="539552" y="116632"/>
            <a:chExt cx="8213922" cy="990600"/>
          </a:xfrm>
        </p:grpSpPr>
        <p:pic>
          <p:nvPicPr>
            <p:cNvPr id="5" name="Picture 4"/>
            <p:cNvPicPr/>
            <p:nvPr/>
          </p:nvPicPr>
          <p:blipFill rotWithShape="1">
            <a:blip r:embed="rId2"/>
            <a:srcRect l="7776" t="28236" r="19593" b="41176"/>
            <a:stretch/>
          </p:blipFill>
          <p:spPr bwMode="auto">
            <a:xfrm>
              <a:off x="4571999" y="116632"/>
              <a:ext cx="4181475" cy="99060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6" name="Picture 5"/>
            <p:cNvPicPr/>
            <p:nvPr/>
          </p:nvPicPr>
          <p:blipFill rotWithShape="1">
            <a:blip r:embed="rId3"/>
            <a:srcRect l="11250" t="66176" r="27370" b="10294"/>
            <a:stretch/>
          </p:blipFill>
          <p:spPr bwMode="auto">
            <a:xfrm>
              <a:off x="539552" y="230932"/>
              <a:ext cx="3533140" cy="76200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pic>
        <p:nvPicPr>
          <p:cNvPr id="8" name="Picture 7"/>
          <p:cNvPicPr/>
          <p:nvPr/>
        </p:nvPicPr>
        <p:blipFill rotWithShape="1">
          <a:blip r:embed="rId4"/>
          <a:srcRect l="3805" t="22941" r="15954" b="49412"/>
          <a:stretch/>
        </p:blipFill>
        <p:spPr bwMode="auto">
          <a:xfrm>
            <a:off x="2262186" y="5733256"/>
            <a:ext cx="4619625" cy="8953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248" y="2852937"/>
            <a:ext cx="4226903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8606" y="2852936"/>
            <a:ext cx="4221118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65077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3874" y="95790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hr-HR" dirty="0"/>
              <a:t/>
            </a:r>
            <a:br>
              <a:rPr lang="hr-HR" dirty="0"/>
            </a:br>
            <a:r>
              <a:rPr lang="hr-HR" sz="3600" dirty="0"/>
              <a:t>Sanacija </a:t>
            </a:r>
            <a:r>
              <a:rPr lang="hr-HR" sz="3600" dirty="0" err="1"/>
              <a:t>bedemskih</a:t>
            </a:r>
            <a:r>
              <a:rPr lang="hr-HR" sz="3600" dirty="0"/>
              <a:t> zidova kaštela u Krku</a:t>
            </a:r>
            <a:r>
              <a:rPr lang="hr-HR" dirty="0"/>
              <a:t/>
            </a:r>
            <a:br>
              <a:rPr lang="hr-HR" dirty="0"/>
            </a:br>
            <a:endParaRPr lang="hr-HR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28628" y="2204864"/>
            <a:ext cx="3924846" cy="3816424"/>
          </a:xfrm>
        </p:spPr>
        <p:txBody>
          <a:bodyPr>
            <a:normAutofit/>
          </a:bodyPr>
          <a:lstStyle/>
          <a:p>
            <a:pPr lvl="1">
              <a:buFont typeface="Arial" panose="020B0604020202020204" pitchFamily="34" charset="0"/>
              <a:buChar char="•"/>
            </a:pPr>
            <a:r>
              <a:rPr lang="hr-HR" dirty="0" smtClean="0"/>
              <a:t>Uklanjanje </a:t>
            </a:r>
            <a:r>
              <a:rPr lang="hr-HR" dirty="0"/>
              <a:t>dotrajalih cementnih sljubnica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hr-HR" dirty="0" smtClean="0"/>
              <a:t>Ispunjavanje </a:t>
            </a:r>
            <a:r>
              <a:rPr lang="hr-HR" dirty="0"/>
              <a:t>i izrada novih vapnenih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hr-HR" dirty="0" smtClean="0"/>
              <a:t>Konsolidiranje </a:t>
            </a:r>
            <a:r>
              <a:rPr lang="hr-HR" dirty="0"/>
              <a:t>ostataka povijesnih žbuka na vanjskim i </a:t>
            </a:r>
            <a:r>
              <a:rPr lang="hr-HR" dirty="0" smtClean="0"/>
              <a:t>unutarnjim pročeljima</a:t>
            </a:r>
            <a:endParaRPr lang="hr-HR" dirty="0"/>
          </a:p>
          <a:p>
            <a:endParaRPr lang="hr-HR" dirty="0"/>
          </a:p>
          <a:p>
            <a:endParaRPr lang="hr-HR" dirty="0"/>
          </a:p>
        </p:txBody>
      </p:sp>
      <p:grpSp>
        <p:nvGrpSpPr>
          <p:cNvPr id="7" name="Group 6"/>
          <p:cNvGrpSpPr/>
          <p:nvPr/>
        </p:nvGrpSpPr>
        <p:grpSpPr>
          <a:xfrm>
            <a:off x="539552" y="116632"/>
            <a:ext cx="8213922" cy="990600"/>
            <a:chOff x="539552" y="116632"/>
            <a:chExt cx="8213922" cy="990600"/>
          </a:xfrm>
        </p:grpSpPr>
        <p:pic>
          <p:nvPicPr>
            <p:cNvPr id="5" name="Picture 4"/>
            <p:cNvPicPr/>
            <p:nvPr/>
          </p:nvPicPr>
          <p:blipFill rotWithShape="1">
            <a:blip r:embed="rId3"/>
            <a:srcRect l="7776" t="28236" r="19593" b="41176"/>
            <a:stretch/>
          </p:blipFill>
          <p:spPr bwMode="auto">
            <a:xfrm>
              <a:off x="4571999" y="116632"/>
              <a:ext cx="4181475" cy="99060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6" name="Picture 5"/>
            <p:cNvPicPr/>
            <p:nvPr/>
          </p:nvPicPr>
          <p:blipFill rotWithShape="1">
            <a:blip r:embed="rId4"/>
            <a:srcRect l="11250" t="66176" r="27370" b="10294"/>
            <a:stretch/>
          </p:blipFill>
          <p:spPr bwMode="auto">
            <a:xfrm>
              <a:off x="539552" y="230932"/>
              <a:ext cx="3533140" cy="76200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pic>
        <p:nvPicPr>
          <p:cNvPr id="8" name="Picture 7"/>
          <p:cNvPicPr/>
          <p:nvPr/>
        </p:nvPicPr>
        <p:blipFill rotWithShape="1">
          <a:blip r:embed="rId5"/>
          <a:srcRect l="3805" t="22941" r="15954" b="49412"/>
          <a:stretch/>
        </p:blipFill>
        <p:spPr bwMode="auto">
          <a:xfrm>
            <a:off x="2165216" y="5733256"/>
            <a:ext cx="4619625" cy="8953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492896"/>
            <a:ext cx="4222261" cy="2626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08415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539552" y="116632"/>
            <a:ext cx="8213922" cy="990600"/>
            <a:chOff x="539552" y="116632"/>
            <a:chExt cx="8213922" cy="990600"/>
          </a:xfrm>
        </p:grpSpPr>
        <p:pic>
          <p:nvPicPr>
            <p:cNvPr id="5" name="Picture 4"/>
            <p:cNvPicPr/>
            <p:nvPr/>
          </p:nvPicPr>
          <p:blipFill rotWithShape="1">
            <a:blip r:embed="rId2"/>
            <a:srcRect l="7776" t="28236" r="19593" b="41176"/>
            <a:stretch/>
          </p:blipFill>
          <p:spPr bwMode="auto">
            <a:xfrm>
              <a:off x="4571999" y="116632"/>
              <a:ext cx="4181475" cy="99060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6" name="Picture 5"/>
            <p:cNvPicPr/>
            <p:nvPr/>
          </p:nvPicPr>
          <p:blipFill rotWithShape="1">
            <a:blip r:embed="rId3"/>
            <a:srcRect l="11250" t="66176" r="27370" b="10294"/>
            <a:stretch/>
          </p:blipFill>
          <p:spPr bwMode="auto">
            <a:xfrm>
              <a:off x="539552" y="230932"/>
              <a:ext cx="3533140" cy="76200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pic>
        <p:nvPicPr>
          <p:cNvPr id="8" name="Picture 7"/>
          <p:cNvPicPr/>
          <p:nvPr/>
        </p:nvPicPr>
        <p:blipFill rotWithShape="1">
          <a:blip r:embed="rId4"/>
          <a:srcRect l="3805" t="22941" r="15954" b="49412"/>
          <a:stretch/>
        </p:blipFill>
        <p:spPr bwMode="auto">
          <a:xfrm>
            <a:off x="2194932" y="5661248"/>
            <a:ext cx="4619625" cy="8953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130" y="2204864"/>
            <a:ext cx="4032448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544935" y="84584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hr-HR" dirty="0"/>
              <a:t/>
            </a:r>
            <a:br>
              <a:rPr lang="hr-HR" dirty="0"/>
            </a:br>
            <a:r>
              <a:rPr lang="hr-HR" sz="3600" dirty="0"/>
              <a:t>Sanacija </a:t>
            </a:r>
            <a:r>
              <a:rPr lang="hr-HR" sz="3600" dirty="0" err="1"/>
              <a:t>bedemskih</a:t>
            </a:r>
            <a:r>
              <a:rPr lang="hr-HR" sz="3600" dirty="0"/>
              <a:t> zidova kaštela u Krku</a:t>
            </a:r>
            <a:r>
              <a:rPr lang="hr-HR" dirty="0"/>
              <a:t/>
            </a:r>
            <a:br>
              <a:rPr lang="hr-HR" dirty="0"/>
            </a:br>
            <a:endParaRPr lang="hr-HR" dirty="0"/>
          </a:p>
        </p:txBody>
      </p:sp>
      <p:pic>
        <p:nvPicPr>
          <p:cNvPr id="9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4874" y="2200250"/>
            <a:ext cx="4038600" cy="3028950"/>
          </a:xfrm>
        </p:spPr>
      </p:pic>
    </p:spTree>
    <p:extLst>
      <p:ext uri="{BB962C8B-B14F-4D97-AF65-F5344CB8AC3E}">
        <p14:creationId xmlns:p14="http://schemas.microsoft.com/office/powerpoint/2010/main" val="1226849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836712"/>
            <a:ext cx="8229600" cy="1143000"/>
          </a:xfrm>
        </p:spPr>
        <p:txBody>
          <a:bodyPr>
            <a:normAutofit/>
          </a:bodyPr>
          <a:lstStyle/>
          <a:p>
            <a:r>
              <a:rPr lang="hr-HR" sz="4000" dirty="0" smtClean="0"/>
              <a:t>INVESTICIJE U TIJEKU</a:t>
            </a:r>
            <a:endParaRPr lang="hr-HR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1517" y="1843211"/>
            <a:ext cx="7931224" cy="4425355"/>
          </a:xfrm>
        </p:spPr>
        <p:txBody>
          <a:bodyPr>
            <a:normAutofit/>
          </a:bodyPr>
          <a:lstStyle/>
          <a:p>
            <a:pPr lvl="1">
              <a:buFont typeface="Arial" panose="020B0604020202020204" pitchFamily="34" charset="0"/>
              <a:buChar char="•"/>
            </a:pPr>
            <a:r>
              <a:rPr lang="hr-HR" sz="2800" dirty="0" smtClean="0"/>
              <a:t>Kraljevica</a:t>
            </a:r>
          </a:p>
          <a:p>
            <a:pPr lvl="2"/>
            <a:r>
              <a:rPr lang="hr-HR" dirty="0"/>
              <a:t>Uređenje </a:t>
            </a:r>
            <a:r>
              <a:rPr lang="hr-HR" dirty="0" smtClean="0"/>
              <a:t>sanitarija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hr-HR" sz="2800" dirty="0" smtClean="0"/>
              <a:t>Trsat</a:t>
            </a:r>
          </a:p>
          <a:p>
            <a:pPr lvl="2"/>
            <a:r>
              <a:rPr lang="hr-HR" dirty="0"/>
              <a:t>Statička sanacija i </a:t>
            </a:r>
            <a:r>
              <a:rPr lang="hr-HR" dirty="0" err="1"/>
              <a:t>konzervacija</a:t>
            </a:r>
            <a:r>
              <a:rPr lang="hr-HR" dirty="0"/>
              <a:t> zapadnog zida stambenog dijela </a:t>
            </a:r>
            <a:r>
              <a:rPr lang="hr-HR" dirty="0" smtClean="0"/>
              <a:t>kaštela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hr-HR" sz="2800" dirty="0" smtClean="0"/>
              <a:t>Čabar</a:t>
            </a:r>
          </a:p>
          <a:p>
            <a:pPr lvl="2"/>
            <a:r>
              <a:rPr lang="hr-HR" dirty="0" smtClean="0"/>
              <a:t>Zamjena vanjske stolarije dvorca Zrinski – Paviljon II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hr-HR" sz="2800" dirty="0" smtClean="0"/>
              <a:t>Brod na Kupi </a:t>
            </a:r>
          </a:p>
          <a:p>
            <a:pPr lvl="2"/>
            <a:r>
              <a:rPr lang="hr-HR" dirty="0"/>
              <a:t>Uređenje stalnog </a:t>
            </a:r>
            <a:r>
              <a:rPr lang="hr-HR" smtClean="0"/>
              <a:t>muzejskog postava muzeja</a:t>
            </a:r>
          </a:p>
          <a:p>
            <a:pPr marL="914400" lvl="2" indent="0">
              <a:buNone/>
            </a:pPr>
            <a:endParaRPr lang="hr-HR" smtClean="0"/>
          </a:p>
          <a:p>
            <a:pPr lvl="2"/>
            <a:endParaRPr lang="hr-HR" dirty="0" smtClean="0"/>
          </a:p>
          <a:p>
            <a:pPr lvl="2"/>
            <a:endParaRPr lang="hr-HR" dirty="0" smtClean="0"/>
          </a:p>
          <a:p>
            <a:pPr lvl="2"/>
            <a:endParaRPr lang="hr-HR" dirty="0" smtClean="0"/>
          </a:p>
          <a:p>
            <a:pPr marL="457200" lvl="1" indent="0">
              <a:buNone/>
            </a:pPr>
            <a:endParaRPr lang="hr-HR" sz="1600" dirty="0"/>
          </a:p>
          <a:p>
            <a:pPr marL="457200" lvl="1" indent="0">
              <a:buNone/>
            </a:pPr>
            <a:endParaRPr lang="hr-HR" sz="1600" dirty="0"/>
          </a:p>
        </p:txBody>
      </p:sp>
      <p:grpSp>
        <p:nvGrpSpPr>
          <p:cNvPr id="7" name="Group 6"/>
          <p:cNvGrpSpPr/>
          <p:nvPr/>
        </p:nvGrpSpPr>
        <p:grpSpPr>
          <a:xfrm>
            <a:off x="539552" y="116632"/>
            <a:ext cx="8213922" cy="990600"/>
            <a:chOff x="539552" y="116632"/>
            <a:chExt cx="8213922" cy="990600"/>
          </a:xfrm>
        </p:grpSpPr>
        <p:pic>
          <p:nvPicPr>
            <p:cNvPr id="5" name="Picture 4"/>
            <p:cNvPicPr/>
            <p:nvPr/>
          </p:nvPicPr>
          <p:blipFill rotWithShape="1">
            <a:blip r:embed="rId2"/>
            <a:srcRect l="7776" t="28236" r="19593" b="41176"/>
            <a:stretch/>
          </p:blipFill>
          <p:spPr bwMode="auto">
            <a:xfrm>
              <a:off x="4571999" y="116632"/>
              <a:ext cx="4181475" cy="99060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6" name="Picture 5"/>
            <p:cNvPicPr/>
            <p:nvPr/>
          </p:nvPicPr>
          <p:blipFill rotWithShape="1">
            <a:blip r:embed="rId3"/>
            <a:srcRect l="11250" t="66176" r="27370" b="10294"/>
            <a:stretch/>
          </p:blipFill>
          <p:spPr bwMode="auto">
            <a:xfrm>
              <a:off x="539552" y="230932"/>
              <a:ext cx="3533140" cy="76200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pic>
        <p:nvPicPr>
          <p:cNvPr id="8" name="Picture 7"/>
          <p:cNvPicPr/>
          <p:nvPr/>
        </p:nvPicPr>
        <p:blipFill rotWithShape="1">
          <a:blip r:embed="rId4"/>
          <a:srcRect l="3805" t="22941" r="15954" b="49412"/>
          <a:stretch/>
        </p:blipFill>
        <p:spPr bwMode="auto">
          <a:xfrm>
            <a:off x="2187317" y="5820891"/>
            <a:ext cx="4619625" cy="8953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785199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08720"/>
            <a:ext cx="8229600" cy="1143000"/>
          </a:xfrm>
        </p:spPr>
        <p:txBody>
          <a:bodyPr>
            <a:normAutofit/>
          </a:bodyPr>
          <a:lstStyle/>
          <a:p>
            <a:pPr lvl="0"/>
            <a:r>
              <a:rPr lang="hr-HR" sz="3200" dirty="0"/>
              <a:t>Uređenje </a:t>
            </a:r>
            <a:r>
              <a:rPr lang="hr-HR" sz="3200" dirty="0" smtClean="0"/>
              <a:t>sanitarija u</a:t>
            </a:r>
            <a:r>
              <a:rPr lang="hr-HR" sz="3200" dirty="0"/>
              <a:t/>
            </a:r>
            <a:br>
              <a:rPr lang="hr-HR" sz="3200" dirty="0"/>
            </a:br>
            <a:r>
              <a:rPr lang="hr-HR" sz="3200" dirty="0" smtClean="0"/>
              <a:t>dvorcu </a:t>
            </a:r>
            <a:r>
              <a:rPr lang="hr-HR" sz="3200" dirty="0"/>
              <a:t>F</a:t>
            </a:r>
            <a:r>
              <a:rPr lang="hr-HR" sz="3200" dirty="0" smtClean="0"/>
              <a:t>rankopan - Nova </a:t>
            </a:r>
            <a:r>
              <a:rPr lang="hr-HR" sz="3200" dirty="0"/>
              <a:t>K</a:t>
            </a:r>
            <a:r>
              <a:rPr lang="hr-HR" sz="3200" dirty="0" smtClean="0"/>
              <a:t>raljevica </a:t>
            </a:r>
            <a:endParaRPr lang="hr-HR" sz="32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1999" y="2276872"/>
            <a:ext cx="3812232" cy="3777283"/>
          </a:xfrm>
        </p:spPr>
        <p:txBody>
          <a:bodyPr>
            <a:normAutofit/>
          </a:bodyPr>
          <a:lstStyle/>
          <a:p>
            <a:r>
              <a:rPr lang="hr-HR" sz="2400" dirty="0" smtClean="0"/>
              <a:t>Iznos: 1.091.767,50 kn</a:t>
            </a:r>
            <a:endParaRPr lang="hr-HR" sz="2400" dirty="0" smtClean="0">
              <a:latin typeface="Calibri" panose="020F0502020204030204" pitchFamily="34" charset="0"/>
            </a:endParaRPr>
          </a:p>
          <a:p>
            <a:pPr lvl="0"/>
            <a:r>
              <a:rPr lang="hr-HR" sz="2400" dirty="0">
                <a:latin typeface="Calibri" panose="020F0502020204030204" pitchFamily="34" charset="0"/>
              </a:rPr>
              <a:t>D</a:t>
            </a:r>
            <a:r>
              <a:rPr lang="vi-VN" sz="2400" dirty="0" smtClean="0">
                <a:latin typeface="Calibri" panose="020F0502020204030204" pitchFamily="34" charset="0"/>
              </a:rPr>
              <a:t>emontaža </a:t>
            </a:r>
            <a:r>
              <a:rPr lang="vi-VN" sz="2400" dirty="0">
                <a:latin typeface="Calibri" panose="020F0502020204030204" pitchFamily="34" charset="0"/>
              </a:rPr>
              <a:t>instalacija, stolarije i završnih </a:t>
            </a:r>
            <a:r>
              <a:rPr lang="vi-VN" sz="2400" dirty="0" smtClean="0">
                <a:latin typeface="Calibri" panose="020F0502020204030204" pitchFamily="34" charset="0"/>
              </a:rPr>
              <a:t>obloga </a:t>
            </a:r>
            <a:endParaRPr lang="vi-VN" sz="2400" dirty="0">
              <a:latin typeface="Calibri" panose="020F0502020204030204" pitchFamily="34" charset="0"/>
            </a:endParaRPr>
          </a:p>
          <a:p>
            <a:pPr lvl="0"/>
            <a:r>
              <a:rPr lang="hr-HR" sz="2400" dirty="0" smtClean="0">
                <a:latin typeface="Calibri" panose="020F0502020204030204" pitchFamily="34" charset="0"/>
              </a:rPr>
              <a:t>P</a:t>
            </a:r>
            <a:r>
              <a:rPr lang="vi-VN" sz="2400" dirty="0" smtClean="0">
                <a:latin typeface="Calibri" panose="020F0502020204030204" pitchFamily="34" charset="0"/>
              </a:rPr>
              <a:t>ostava </a:t>
            </a:r>
            <a:r>
              <a:rPr lang="vi-VN" sz="2400" dirty="0">
                <a:latin typeface="Calibri" panose="020F0502020204030204" pitchFamily="34" charset="0"/>
              </a:rPr>
              <a:t>novih </a:t>
            </a:r>
            <a:r>
              <a:rPr lang="vi-VN" sz="2400" dirty="0" smtClean="0">
                <a:latin typeface="Calibri" panose="020F0502020204030204" pitchFamily="34" charset="0"/>
              </a:rPr>
              <a:t>instalacija,</a:t>
            </a:r>
            <a:r>
              <a:rPr lang="hr-HR" sz="2400" dirty="0" smtClean="0">
                <a:latin typeface="Calibri" panose="020F0502020204030204" pitchFamily="34" charset="0"/>
              </a:rPr>
              <a:t> s</a:t>
            </a:r>
            <a:r>
              <a:rPr lang="vi-VN" sz="2400" dirty="0" smtClean="0">
                <a:latin typeface="Calibri" panose="020F0502020204030204" pitchFamily="34" charset="0"/>
              </a:rPr>
              <a:t>anitarni</a:t>
            </a:r>
            <a:r>
              <a:rPr lang="hr-HR" sz="2400" dirty="0" smtClean="0">
                <a:latin typeface="Calibri" panose="020F0502020204030204" pitchFamily="34" charset="0"/>
              </a:rPr>
              <a:t>h</a:t>
            </a:r>
            <a:r>
              <a:rPr lang="vi-VN" sz="2400" dirty="0" smtClean="0">
                <a:latin typeface="Calibri" panose="020F0502020204030204" pitchFamily="34" charset="0"/>
              </a:rPr>
              <a:t> uređaj</a:t>
            </a:r>
            <a:r>
              <a:rPr lang="hr-HR" sz="2400" dirty="0" smtClean="0">
                <a:latin typeface="Calibri" panose="020F0502020204030204" pitchFamily="34" charset="0"/>
              </a:rPr>
              <a:t>a</a:t>
            </a:r>
            <a:r>
              <a:rPr lang="vi-VN" sz="2400" dirty="0" smtClean="0">
                <a:latin typeface="Calibri" panose="020F0502020204030204" pitchFamily="34" charset="0"/>
              </a:rPr>
              <a:t>,</a:t>
            </a:r>
            <a:r>
              <a:rPr lang="hr-HR" sz="2400" dirty="0" smtClean="0">
                <a:latin typeface="Calibri" panose="020F0502020204030204" pitchFamily="34" charset="0"/>
              </a:rPr>
              <a:t> </a:t>
            </a:r>
            <a:r>
              <a:rPr lang="vi-VN" sz="2400" dirty="0" smtClean="0">
                <a:latin typeface="Calibri" panose="020F0502020204030204" pitchFamily="34" charset="0"/>
              </a:rPr>
              <a:t>pregrad</a:t>
            </a:r>
            <a:r>
              <a:rPr lang="hr-HR" sz="2400" dirty="0" smtClean="0">
                <a:latin typeface="Calibri" panose="020F0502020204030204" pitchFamily="34" charset="0"/>
              </a:rPr>
              <a:t>a</a:t>
            </a:r>
            <a:r>
              <a:rPr lang="vi-VN" sz="2400" dirty="0" smtClean="0">
                <a:latin typeface="Calibri" panose="020F0502020204030204" pitchFamily="34" charset="0"/>
              </a:rPr>
              <a:t> </a:t>
            </a:r>
            <a:r>
              <a:rPr lang="vi-VN" sz="2400" dirty="0">
                <a:latin typeface="Calibri" panose="020F0502020204030204" pitchFamily="34" charset="0"/>
              </a:rPr>
              <a:t>i </a:t>
            </a:r>
            <a:r>
              <a:rPr lang="vi-VN" sz="2400" dirty="0" smtClean="0">
                <a:latin typeface="Calibri" panose="020F0502020204030204" pitchFamily="34" charset="0"/>
              </a:rPr>
              <a:t>završn</a:t>
            </a:r>
            <a:r>
              <a:rPr lang="hr-HR" sz="2400" dirty="0" smtClean="0">
                <a:latin typeface="Calibri" panose="020F0502020204030204" pitchFamily="34" charset="0"/>
              </a:rPr>
              <a:t>ih</a:t>
            </a:r>
            <a:r>
              <a:rPr lang="vi-VN" sz="2400" dirty="0" smtClean="0">
                <a:latin typeface="Calibri" panose="020F0502020204030204" pitchFamily="34" charset="0"/>
              </a:rPr>
              <a:t> oblog</a:t>
            </a:r>
            <a:r>
              <a:rPr lang="hr-HR" sz="2400" dirty="0" smtClean="0">
                <a:latin typeface="Calibri" panose="020F0502020204030204" pitchFamily="34" charset="0"/>
              </a:rPr>
              <a:t>a</a:t>
            </a:r>
            <a:endParaRPr lang="vi-VN" sz="2400" dirty="0">
              <a:latin typeface="Calibri" panose="020F0502020204030204" pitchFamily="34" charset="0"/>
            </a:endParaRPr>
          </a:p>
          <a:p>
            <a:pPr lvl="0"/>
            <a:r>
              <a:rPr lang="hr-HR" sz="2400" dirty="0" smtClean="0">
                <a:latin typeface="Calibri" panose="020F0502020204030204" pitchFamily="34" charset="0"/>
              </a:rPr>
              <a:t>V</a:t>
            </a:r>
            <a:r>
              <a:rPr lang="vi-VN" sz="2400" dirty="0" smtClean="0">
                <a:latin typeface="Calibri" panose="020F0502020204030204" pitchFamily="34" charset="0"/>
              </a:rPr>
              <a:t>anjska </a:t>
            </a:r>
            <a:r>
              <a:rPr lang="vi-VN" sz="2400" dirty="0">
                <a:latin typeface="Calibri" panose="020F0502020204030204" pitchFamily="34" charset="0"/>
              </a:rPr>
              <a:t>i unutrašnja stolarija</a:t>
            </a:r>
          </a:p>
          <a:p>
            <a:endParaRPr lang="hr-HR" dirty="0"/>
          </a:p>
        </p:txBody>
      </p:sp>
      <p:grpSp>
        <p:nvGrpSpPr>
          <p:cNvPr id="7" name="Group 6"/>
          <p:cNvGrpSpPr/>
          <p:nvPr/>
        </p:nvGrpSpPr>
        <p:grpSpPr>
          <a:xfrm>
            <a:off x="539552" y="116632"/>
            <a:ext cx="8213922" cy="990600"/>
            <a:chOff x="539552" y="116632"/>
            <a:chExt cx="8213922" cy="990600"/>
          </a:xfrm>
        </p:grpSpPr>
        <p:pic>
          <p:nvPicPr>
            <p:cNvPr id="5" name="Picture 4"/>
            <p:cNvPicPr/>
            <p:nvPr/>
          </p:nvPicPr>
          <p:blipFill rotWithShape="1">
            <a:blip r:embed="rId3"/>
            <a:srcRect l="7776" t="28236" r="19593" b="41176"/>
            <a:stretch/>
          </p:blipFill>
          <p:spPr bwMode="auto">
            <a:xfrm>
              <a:off x="4571999" y="116632"/>
              <a:ext cx="4181475" cy="99060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6" name="Picture 5"/>
            <p:cNvPicPr/>
            <p:nvPr/>
          </p:nvPicPr>
          <p:blipFill rotWithShape="1">
            <a:blip r:embed="rId4"/>
            <a:srcRect l="11250" t="66176" r="27370" b="10294"/>
            <a:stretch/>
          </p:blipFill>
          <p:spPr bwMode="auto">
            <a:xfrm>
              <a:off x="539552" y="230932"/>
              <a:ext cx="3533140" cy="76200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pic>
        <p:nvPicPr>
          <p:cNvPr id="8" name="Picture 7"/>
          <p:cNvPicPr/>
          <p:nvPr/>
        </p:nvPicPr>
        <p:blipFill rotWithShape="1">
          <a:blip r:embed="rId5"/>
          <a:srcRect l="3805" t="22941" r="15954" b="49412"/>
          <a:stretch/>
        </p:blipFill>
        <p:spPr bwMode="auto">
          <a:xfrm>
            <a:off x="2262186" y="5820891"/>
            <a:ext cx="4619625" cy="8953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678" y="2420888"/>
            <a:ext cx="3917756" cy="30840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36752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3874" y="908720"/>
            <a:ext cx="8229600" cy="1143000"/>
          </a:xfrm>
        </p:spPr>
        <p:txBody>
          <a:bodyPr>
            <a:normAutofit/>
          </a:bodyPr>
          <a:lstStyle/>
          <a:p>
            <a:r>
              <a:rPr lang="hr-HR" sz="3200" dirty="0"/>
              <a:t>Uređenje sanitarija u</a:t>
            </a:r>
            <a:br>
              <a:rPr lang="hr-HR" sz="3200" dirty="0"/>
            </a:br>
            <a:r>
              <a:rPr lang="hr-HR" sz="3200" dirty="0"/>
              <a:t>dvorcu Frankopan - Nova Kraljevica 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2146300"/>
            <a:ext cx="2201058" cy="3705225"/>
          </a:xfrm>
        </p:spPr>
      </p:pic>
      <p:grpSp>
        <p:nvGrpSpPr>
          <p:cNvPr id="7" name="Group 6"/>
          <p:cNvGrpSpPr/>
          <p:nvPr/>
        </p:nvGrpSpPr>
        <p:grpSpPr>
          <a:xfrm>
            <a:off x="539552" y="116632"/>
            <a:ext cx="8213922" cy="990600"/>
            <a:chOff x="539552" y="116632"/>
            <a:chExt cx="8213922" cy="990600"/>
          </a:xfrm>
        </p:grpSpPr>
        <p:pic>
          <p:nvPicPr>
            <p:cNvPr id="5" name="Picture 4"/>
            <p:cNvPicPr/>
            <p:nvPr/>
          </p:nvPicPr>
          <p:blipFill rotWithShape="1">
            <a:blip r:embed="rId4"/>
            <a:srcRect l="7776" t="28236" r="19593" b="41176"/>
            <a:stretch/>
          </p:blipFill>
          <p:spPr bwMode="auto">
            <a:xfrm>
              <a:off x="4571999" y="116632"/>
              <a:ext cx="4181475" cy="99060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6" name="Picture 5"/>
            <p:cNvPicPr/>
            <p:nvPr/>
          </p:nvPicPr>
          <p:blipFill rotWithShape="1">
            <a:blip r:embed="rId5"/>
            <a:srcRect l="11250" t="66176" r="27370" b="10294"/>
            <a:stretch/>
          </p:blipFill>
          <p:spPr bwMode="auto">
            <a:xfrm>
              <a:off x="539552" y="230932"/>
              <a:ext cx="3533140" cy="76200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pic>
        <p:nvPicPr>
          <p:cNvPr id="8" name="Picture 7"/>
          <p:cNvPicPr/>
          <p:nvPr/>
        </p:nvPicPr>
        <p:blipFill rotWithShape="1">
          <a:blip r:embed="rId6"/>
          <a:srcRect l="3805" t="22941" r="15954" b="49412"/>
          <a:stretch/>
        </p:blipFill>
        <p:spPr bwMode="auto">
          <a:xfrm>
            <a:off x="2176253" y="5860107"/>
            <a:ext cx="4619625" cy="8953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2152369"/>
            <a:ext cx="3744788" cy="3812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0305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3874" y="976958"/>
            <a:ext cx="8229600" cy="1143000"/>
          </a:xfrm>
        </p:spPr>
        <p:txBody>
          <a:bodyPr>
            <a:noAutofit/>
          </a:bodyPr>
          <a:lstStyle/>
          <a:p>
            <a:pPr lvl="0"/>
            <a:r>
              <a:rPr lang="hr-HR" sz="3200" dirty="0"/>
              <a:t>Statička sanacija i konzervacija zapadnog zida stambenog dijela </a:t>
            </a:r>
            <a:r>
              <a:rPr lang="hr-HR" sz="3200" dirty="0" smtClean="0"/>
              <a:t>Trsatskog kaštela</a:t>
            </a:r>
            <a:endParaRPr lang="hr-HR" sz="32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4612" y="2420888"/>
            <a:ext cx="3956248" cy="3993307"/>
          </a:xfrm>
        </p:spPr>
        <p:txBody>
          <a:bodyPr/>
          <a:lstStyle/>
          <a:p>
            <a:pPr lvl="1">
              <a:buFont typeface="Arial" panose="020B0604020202020204" pitchFamily="34" charset="0"/>
              <a:buChar char="•"/>
            </a:pPr>
            <a:r>
              <a:rPr lang="hr-HR" dirty="0" smtClean="0"/>
              <a:t>Iznos: 1.471.665,63 kn</a:t>
            </a:r>
            <a:endParaRPr lang="hr-HR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hr-HR" dirty="0"/>
              <a:t>Injektiranje: ugradnja </a:t>
            </a:r>
            <a:r>
              <a:rPr lang="hr-HR" dirty="0" err="1"/>
              <a:t>štapnih</a:t>
            </a:r>
            <a:r>
              <a:rPr lang="hr-HR" dirty="0"/>
              <a:t> </a:t>
            </a:r>
            <a:r>
              <a:rPr lang="hr-HR" dirty="0" smtClean="0"/>
              <a:t>sidara </a:t>
            </a:r>
            <a:r>
              <a:rPr lang="hr-HR" dirty="0"/>
              <a:t>od karbonskih vlakana </a:t>
            </a:r>
            <a:r>
              <a:rPr lang="hr-HR" dirty="0" smtClean="0"/>
              <a:t>i karbonskih </a:t>
            </a:r>
            <a:r>
              <a:rPr lang="hr-HR" dirty="0"/>
              <a:t>traka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hr-HR" dirty="0"/>
              <a:t>Završna obrada krune </a:t>
            </a:r>
            <a:r>
              <a:rPr lang="hr-HR" dirty="0" smtClean="0"/>
              <a:t>zida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hr-HR" dirty="0" smtClean="0"/>
              <a:t>Omogućiti pristup</a:t>
            </a:r>
            <a:endParaRPr lang="hr-HR" dirty="0"/>
          </a:p>
          <a:p>
            <a:endParaRPr lang="hr-HR" dirty="0"/>
          </a:p>
        </p:txBody>
      </p:sp>
      <p:grpSp>
        <p:nvGrpSpPr>
          <p:cNvPr id="7" name="Group 6"/>
          <p:cNvGrpSpPr/>
          <p:nvPr/>
        </p:nvGrpSpPr>
        <p:grpSpPr>
          <a:xfrm>
            <a:off x="539552" y="116632"/>
            <a:ext cx="8213922" cy="990600"/>
            <a:chOff x="539552" y="116632"/>
            <a:chExt cx="8213922" cy="990600"/>
          </a:xfrm>
        </p:grpSpPr>
        <p:pic>
          <p:nvPicPr>
            <p:cNvPr id="5" name="Picture 4"/>
            <p:cNvPicPr/>
            <p:nvPr/>
          </p:nvPicPr>
          <p:blipFill rotWithShape="1">
            <a:blip r:embed="rId3"/>
            <a:srcRect l="7776" t="28236" r="19593" b="41176"/>
            <a:stretch/>
          </p:blipFill>
          <p:spPr bwMode="auto">
            <a:xfrm>
              <a:off x="4571999" y="116632"/>
              <a:ext cx="4181475" cy="99060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6" name="Picture 5"/>
            <p:cNvPicPr/>
            <p:nvPr/>
          </p:nvPicPr>
          <p:blipFill rotWithShape="1">
            <a:blip r:embed="rId4"/>
            <a:srcRect l="11250" t="66176" r="27370" b="10294"/>
            <a:stretch/>
          </p:blipFill>
          <p:spPr bwMode="auto">
            <a:xfrm>
              <a:off x="539552" y="230932"/>
              <a:ext cx="3533140" cy="76200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pic>
        <p:nvPicPr>
          <p:cNvPr id="8" name="Picture 7"/>
          <p:cNvPicPr/>
          <p:nvPr/>
        </p:nvPicPr>
        <p:blipFill rotWithShape="1">
          <a:blip r:embed="rId5"/>
          <a:srcRect l="3805" t="22941" r="15954" b="49412"/>
          <a:stretch/>
        </p:blipFill>
        <p:spPr bwMode="auto">
          <a:xfrm>
            <a:off x="2081210" y="5820891"/>
            <a:ext cx="4619625" cy="8953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004" y="2492896"/>
            <a:ext cx="4001995" cy="2666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3649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23874" y="1100783"/>
            <a:ext cx="8229600" cy="1143000"/>
          </a:xfrm>
        </p:spPr>
        <p:txBody>
          <a:bodyPr>
            <a:noAutofit/>
          </a:bodyPr>
          <a:lstStyle/>
          <a:p>
            <a:pPr lvl="0"/>
            <a:r>
              <a:rPr lang="hr-HR" sz="3200" dirty="0"/>
              <a:t>Statička sanacija i </a:t>
            </a:r>
            <a:r>
              <a:rPr lang="hr-HR" sz="3200" dirty="0" err="1"/>
              <a:t>konzervacija</a:t>
            </a:r>
            <a:r>
              <a:rPr lang="hr-HR" sz="3200" dirty="0"/>
              <a:t> zapadnog zida stambenog dijela </a:t>
            </a:r>
            <a:r>
              <a:rPr lang="hr-HR" sz="3200" dirty="0" smtClean="0"/>
              <a:t>kaštela trsatskog kaštela</a:t>
            </a:r>
            <a:endParaRPr lang="hr-HR" sz="3200" dirty="0"/>
          </a:p>
        </p:txBody>
      </p:sp>
      <p:grpSp>
        <p:nvGrpSpPr>
          <p:cNvPr id="7" name="Group 6"/>
          <p:cNvGrpSpPr/>
          <p:nvPr/>
        </p:nvGrpSpPr>
        <p:grpSpPr>
          <a:xfrm>
            <a:off x="539552" y="116632"/>
            <a:ext cx="8213922" cy="990600"/>
            <a:chOff x="539552" y="116632"/>
            <a:chExt cx="8213922" cy="990600"/>
          </a:xfrm>
        </p:grpSpPr>
        <p:pic>
          <p:nvPicPr>
            <p:cNvPr id="5" name="Picture 4"/>
            <p:cNvPicPr/>
            <p:nvPr/>
          </p:nvPicPr>
          <p:blipFill rotWithShape="1">
            <a:blip r:embed="rId3"/>
            <a:srcRect l="7776" t="28236" r="19593" b="41176"/>
            <a:stretch/>
          </p:blipFill>
          <p:spPr bwMode="auto">
            <a:xfrm>
              <a:off x="4571999" y="116632"/>
              <a:ext cx="4181475" cy="99060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6" name="Picture 5"/>
            <p:cNvPicPr/>
            <p:nvPr/>
          </p:nvPicPr>
          <p:blipFill rotWithShape="1">
            <a:blip r:embed="rId4"/>
            <a:srcRect l="11250" t="66176" r="27370" b="10294"/>
            <a:stretch/>
          </p:blipFill>
          <p:spPr bwMode="auto">
            <a:xfrm>
              <a:off x="539552" y="230932"/>
              <a:ext cx="3533140" cy="76200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pic>
        <p:nvPicPr>
          <p:cNvPr id="8" name="Picture 7"/>
          <p:cNvPicPr/>
          <p:nvPr/>
        </p:nvPicPr>
        <p:blipFill rotWithShape="1">
          <a:blip r:embed="rId5"/>
          <a:srcRect l="3805" t="22941" r="15954" b="49412"/>
          <a:stretch/>
        </p:blipFill>
        <p:spPr bwMode="auto">
          <a:xfrm>
            <a:off x="2081210" y="5820891"/>
            <a:ext cx="4619625" cy="8953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3171839"/>
            <a:ext cx="3884613" cy="2131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088" y="3081219"/>
            <a:ext cx="3668712" cy="2384662"/>
          </a:xfrm>
        </p:spPr>
      </p:pic>
    </p:spTree>
    <p:extLst>
      <p:ext uri="{BB962C8B-B14F-4D97-AF65-F5344CB8AC3E}">
        <p14:creationId xmlns:p14="http://schemas.microsoft.com/office/powerpoint/2010/main" val="4284545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1110308"/>
            <a:ext cx="8229600" cy="1143000"/>
          </a:xfrm>
        </p:spPr>
        <p:txBody>
          <a:bodyPr>
            <a:normAutofit/>
          </a:bodyPr>
          <a:lstStyle/>
          <a:p>
            <a:r>
              <a:rPr lang="hr-HR" sz="3200" dirty="0" smtClean="0"/>
              <a:t>Zamjena vanjske stolarije</a:t>
            </a:r>
            <a:r>
              <a:rPr lang="hr-HR" sz="3200" dirty="0"/>
              <a:t> </a:t>
            </a:r>
            <a:r>
              <a:rPr lang="hr-HR" sz="3200" dirty="0" smtClean="0"/>
              <a:t>dvorca </a:t>
            </a:r>
            <a:r>
              <a:rPr lang="hr-HR" sz="3200" dirty="0"/>
              <a:t>Z</a:t>
            </a:r>
            <a:r>
              <a:rPr lang="hr-HR" sz="3200" dirty="0" smtClean="0"/>
              <a:t>rinskih u Čabru</a:t>
            </a:r>
            <a:endParaRPr lang="hr-HR" sz="3200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lvl="0" indent="0">
              <a:buNone/>
            </a:pPr>
            <a:endParaRPr lang="hr-HR" sz="2800" dirty="0" smtClean="0"/>
          </a:p>
          <a:p>
            <a:pPr marL="0" lvl="0" indent="0">
              <a:buNone/>
            </a:pPr>
            <a:r>
              <a:rPr lang="hr-HR" sz="2800" dirty="0" smtClean="0"/>
              <a:t>    </a:t>
            </a:r>
          </a:p>
          <a:p>
            <a:pPr marL="0" lvl="0" indent="0">
              <a:buNone/>
            </a:pPr>
            <a:r>
              <a:rPr lang="hr-HR" sz="2800" dirty="0" smtClean="0"/>
              <a:t>    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5148064" y="2420888"/>
            <a:ext cx="3538736" cy="3705275"/>
          </a:xfrm>
        </p:spPr>
        <p:txBody>
          <a:bodyPr/>
          <a:lstStyle/>
          <a:p>
            <a:pPr marL="0" lvl="0" indent="0">
              <a:buNone/>
            </a:pPr>
            <a:endParaRPr lang="hr-HR" dirty="0" smtClean="0"/>
          </a:p>
          <a:p>
            <a:r>
              <a:rPr lang="hr-HR" sz="2400" dirty="0" smtClean="0"/>
              <a:t>Iznos: 542.531,25 </a:t>
            </a:r>
            <a:r>
              <a:rPr lang="hr-HR" sz="2400" dirty="0"/>
              <a:t>kn</a:t>
            </a:r>
          </a:p>
          <a:p>
            <a:r>
              <a:rPr lang="hr-HR" sz="2400" dirty="0" smtClean="0"/>
              <a:t>Demontaža starije stolarije</a:t>
            </a:r>
          </a:p>
          <a:p>
            <a:r>
              <a:rPr lang="hr-HR" sz="2400" dirty="0" smtClean="0"/>
              <a:t>Dobava i montaža nove stolarije</a:t>
            </a:r>
          </a:p>
          <a:p>
            <a:r>
              <a:rPr lang="hr-HR" dirty="0" smtClean="0"/>
              <a:t>Priprema za uređenje IC-a</a:t>
            </a:r>
            <a:endParaRPr lang="hr-HR" dirty="0"/>
          </a:p>
        </p:txBody>
      </p:sp>
      <p:grpSp>
        <p:nvGrpSpPr>
          <p:cNvPr id="7" name="Group 6"/>
          <p:cNvGrpSpPr/>
          <p:nvPr/>
        </p:nvGrpSpPr>
        <p:grpSpPr>
          <a:xfrm>
            <a:off x="539552" y="116632"/>
            <a:ext cx="8213922" cy="990600"/>
            <a:chOff x="539552" y="116632"/>
            <a:chExt cx="8213922" cy="990600"/>
          </a:xfrm>
        </p:grpSpPr>
        <p:pic>
          <p:nvPicPr>
            <p:cNvPr id="5" name="Picture 4"/>
            <p:cNvPicPr/>
            <p:nvPr/>
          </p:nvPicPr>
          <p:blipFill rotWithShape="1">
            <a:blip r:embed="rId2"/>
            <a:srcRect l="7776" t="28236" r="19593" b="41176"/>
            <a:stretch/>
          </p:blipFill>
          <p:spPr bwMode="auto">
            <a:xfrm>
              <a:off x="4571999" y="116632"/>
              <a:ext cx="4181475" cy="99060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6" name="Picture 5"/>
            <p:cNvPicPr/>
            <p:nvPr/>
          </p:nvPicPr>
          <p:blipFill rotWithShape="1">
            <a:blip r:embed="rId3"/>
            <a:srcRect l="11250" t="66176" r="27370" b="10294"/>
            <a:stretch/>
          </p:blipFill>
          <p:spPr bwMode="auto">
            <a:xfrm>
              <a:off x="539552" y="230932"/>
              <a:ext cx="3533140" cy="76200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pic>
        <p:nvPicPr>
          <p:cNvPr id="8" name="Picture 7"/>
          <p:cNvPicPr/>
          <p:nvPr/>
        </p:nvPicPr>
        <p:blipFill rotWithShape="1">
          <a:blip r:embed="rId4"/>
          <a:srcRect l="3805" t="22941" r="15954" b="49412"/>
          <a:stretch/>
        </p:blipFill>
        <p:spPr bwMode="auto">
          <a:xfrm>
            <a:off x="2262186" y="5962650"/>
            <a:ext cx="4619625" cy="8953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934" y="2636912"/>
            <a:ext cx="4091369" cy="26951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3305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539552" y="116632"/>
            <a:ext cx="8213922" cy="990600"/>
            <a:chOff x="539552" y="116632"/>
            <a:chExt cx="8213922" cy="990600"/>
          </a:xfrm>
        </p:grpSpPr>
        <p:pic>
          <p:nvPicPr>
            <p:cNvPr id="5" name="Picture 4"/>
            <p:cNvPicPr/>
            <p:nvPr/>
          </p:nvPicPr>
          <p:blipFill rotWithShape="1">
            <a:blip r:embed="rId2"/>
            <a:srcRect l="7776" t="28236" r="19593" b="41176"/>
            <a:stretch/>
          </p:blipFill>
          <p:spPr bwMode="auto">
            <a:xfrm>
              <a:off x="4571999" y="116632"/>
              <a:ext cx="4181475" cy="99060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6" name="Picture 5"/>
            <p:cNvPicPr/>
            <p:nvPr/>
          </p:nvPicPr>
          <p:blipFill rotWithShape="1">
            <a:blip r:embed="rId3"/>
            <a:srcRect l="11250" t="66176" r="27370" b="10294"/>
            <a:stretch/>
          </p:blipFill>
          <p:spPr bwMode="auto">
            <a:xfrm>
              <a:off x="539552" y="230932"/>
              <a:ext cx="3533140" cy="76200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pic>
        <p:nvPicPr>
          <p:cNvPr id="8" name="Picture 7"/>
          <p:cNvPicPr/>
          <p:nvPr/>
        </p:nvPicPr>
        <p:blipFill rotWithShape="1">
          <a:blip r:embed="rId4"/>
          <a:srcRect l="3805" t="22941" r="15954" b="49412"/>
          <a:stretch/>
        </p:blipFill>
        <p:spPr bwMode="auto">
          <a:xfrm>
            <a:off x="2262186" y="5962650"/>
            <a:ext cx="4619625" cy="8953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0255" y="2296586"/>
            <a:ext cx="2638129" cy="35197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23874" y="1024955"/>
            <a:ext cx="8229600" cy="1143000"/>
          </a:xfrm>
        </p:spPr>
        <p:txBody>
          <a:bodyPr>
            <a:normAutofit/>
          </a:bodyPr>
          <a:lstStyle/>
          <a:p>
            <a:r>
              <a:rPr lang="hr-HR" sz="3200" dirty="0" smtClean="0"/>
              <a:t>Zamjena vanjske stolarije</a:t>
            </a:r>
            <a:r>
              <a:rPr lang="hr-HR" sz="3200" dirty="0"/>
              <a:t> </a:t>
            </a:r>
            <a:r>
              <a:rPr lang="hr-HR" sz="3200" dirty="0" smtClean="0"/>
              <a:t>dvorca </a:t>
            </a:r>
            <a:r>
              <a:rPr lang="hr-HR" sz="3200" dirty="0"/>
              <a:t>Z</a:t>
            </a:r>
            <a:r>
              <a:rPr lang="hr-HR" sz="3200" dirty="0" smtClean="0"/>
              <a:t>rinskih u Čabru</a:t>
            </a:r>
            <a:endParaRPr lang="hr-HR" sz="32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420666"/>
            <a:ext cx="2543644" cy="339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5778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8" y="986483"/>
            <a:ext cx="8229600" cy="1143000"/>
          </a:xfrm>
        </p:spPr>
        <p:txBody>
          <a:bodyPr>
            <a:normAutofit/>
          </a:bodyPr>
          <a:lstStyle/>
          <a:p>
            <a:pPr lvl="0"/>
            <a:r>
              <a:rPr lang="hr-HR" sz="3200" dirty="0"/>
              <a:t>Uređenje stalnog </a:t>
            </a:r>
            <a:r>
              <a:rPr lang="hr-HR" sz="3200" dirty="0" smtClean="0"/>
              <a:t>muzejskog postava</a:t>
            </a:r>
            <a:r>
              <a:rPr lang="hr-HR" sz="3200" dirty="0"/>
              <a:t/>
            </a:r>
            <a:br>
              <a:rPr lang="hr-HR" sz="3200" dirty="0"/>
            </a:br>
            <a:r>
              <a:rPr lang="hr-HR" sz="3200" dirty="0" smtClean="0"/>
              <a:t>u kaštelu </a:t>
            </a:r>
            <a:r>
              <a:rPr lang="hr-HR" sz="3200" dirty="0"/>
              <a:t>Z</a:t>
            </a:r>
            <a:r>
              <a:rPr lang="hr-HR" sz="3200" dirty="0" smtClean="0"/>
              <a:t>rinskih u Brodu na Kupi</a:t>
            </a:r>
            <a:endParaRPr lang="hr-HR" sz="32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8064" y="2420888"/>
            <a:ext cx="3538736" cy="3705275"/>
          </a:xfrm>
        </p:spPr>
        <p:txBody>
          <a:bodyPr>
            <a:normAutofit lnSpcReduction="10000"/>
          </a:bodyPr>
          <a:lstStyle/>
          <a:p>
            <a:pPr lvl="1">
              <a:buFont typeface="Arial" panose="020B0604020202020204" pitchFamily="34" charset="0"/>
              <a:buChar char="•"/>
            </a:pPr>
            <a:r>
              <a:rPr lang="hr-HR" dirty="0" smtClean="0"/>
              <a:t>2.375.000,00 kn</a:t>
            </a:r>
            <a:endParaRPr lang="hr-HR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hr-HR" dirty="0" smtClean="0"/>
              <a:t>Restauratorski radovi na kamenim detaljima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hr-HR" dirty="0" smtClean="0"/>
              <a:t>Građevinski </a:t>
            </a:r>
            <a:r>
              <a:rPr lang="hr-HR" dirty="0"/>
              <a:t>i obrtnički radovi unutar izložbenog prostora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hr-HR" dirty="0"/>
              <a:t>Nabava izložbenih primjeraka</a:t>
            </a:r>
          </a:p>
          <a:p>
            <a:endParaRPr lang="hr-HR" dirty="0"/>
          </a:p>
        </p:txBody>
      </p:sp>
      <p:grpSp>
        <p:nvGrpSpPr>
          <p:cNvPr id="7" name="Group 6"/>
          <p:cNvGrpSpPr/>
          <p:nvPr/>
        </p:nvGrpSpPr>
        <p:grpSpPr>
          <a:xfrm>
            <a:off x="539552" y="116632"/>
            <a:ext cx="8213922" cy="990600"/>
            <a:chOff x="539552" y="116632"/>
            <a:chExt cx="8213922" cy="990600"/>
          </a:xfrm>
        </p:grpSpPr>
        <p:pic>
          <p:nvPicPr>
            <p:cNvPr id="5" name="Picture 4"/>
            <p:cNvPicPr/>
            <p:nvPr/>
          </p:nvPicPr>
          <p:blipFill rotWithShape="1">
            <a:blip r:embed="rId3"/>
            <a:srcRect l="7776" t="28236" r="19593" b="41176"/>
            <a:stretch/>
          </p:blipFill>
          <p:spPr bwMode="auto">
            <a:xfrm>
              <a:off x="4571999" y="116632"/>
              <a:ext cx="4181475" cy="99060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6" name="Picture 5"/>
            <p:cNvPicPr/>
            <p:nvPr/>
          </p:nvPicPr>
          <p:blipFill rotWithShape="1">
            <a:blip r:embed="rId4"/>
            <a:srcRect l="11250" t="66176" r="27370" b="10294"/>
            <a:stretch/>
          </p:blipFill>
          <p:spPr bwMode="auto">
            <a:xfrm>
              <a:off x="539552" y="230932"/>
              <a:ext cx="3533140" cy="76200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pic>
        <p:nvPicPr>
          <p:cNvPr id="8" name="Picture 7"/>
          <p:cNvPicPr/>
          <p:nvPr/>
        </p:nvPicPr>
        <p:blipFill rotWithShape="1">
          <a:blip r:embed="rId5"/>
          <a:srcRect l="3805" t="22941" r="15954" b="49412"/>
          <a:stretch/>
        </p:blipFill>
        <p:spPr bwMode="auto">
          <a:xfrm>
            <a:off x="2262186" y="5962650"/>
            <a:ext cx="4619625" cy="8953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2708921"/>
            <a:ext cx="4235674" cy="28237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84693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539552" y="116632"/>
            <a:ext cx="8213922" cy="990600"/>
            <a:chOff x="539552" y="116632"/>
            <a:chExt cx="8213922" cy="990600"/>
          </a:xfrm>
        </p:grpSpPr>
        <p:pic>
          <p:nvPicPr>
            <p:cNvPr id="5" name="Picture 4"/>
            <p:cNvPicPr/>
            <p:nvPr/>
          </p:nvPicPr>
          <p:blipFill rotWithShape="1">
            <a:blip r:embed="rId3"/>
            <a:srcRect l="7776" t="28236" r="19593" b="41176"/>
            <a:stretch/>
          </p:blipFill>
          <p:spPr bwMode="auto">
            <a:xfrm>
              <a:off x="4571999" y="116632"/>
              <a:ext cx="4181475" cy="99060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6" name="Picture 5"/>
            <p:cNvPicPr/>
            <p:nvPr/>
          </p:nvPicPr>
          <p:blipFill rotWithShape="1">
            <a:blip r:embed="rId4"/>
            <a:srcRect l="11250" t="66176" r="27370" b="10294"/>
            <a:stretch/>
          </p:blipFill>
          <p:spPr bwMode="auto">
            <a:xfrm>
              <a:off x="539552" y="230932"/>
              <a:ext cx="3533140" cy="76200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pic>
        <p:nvPicPr>
          <p:cNvPr id="8" name="Picture 7"/>
          <p:cNvPicPr/>
          <p:nvPr/>
        </p:nvPicPr>
        <p:blipFill rotWithShape="1">
          <a:blip r:embed="rId5"/>
          <a:srcRect l="3805" t="22941" r="15954" b="49412"/>
          <a:stretch/>
        </p:blipFill>
        <p:spPr bwMode="auto">
          <a:xfrm>
            <a:off x="2262186" y="5962650"/>
            <a:ext cx="4619625" cy="8953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395536" y="986483"/>
            <a:ext cx="8229600" cy="1143000"/>
          </a:xfrm>
        </p:spPr>
        <p:txBody>
          <a:bodyPr>
            <a:normAutofit/>
          </a:bodyPr>
          <a:lstStyle/>
          <a:p>
            <a:r>
              <a:rPr lang="hr-HR" sz="3200" dirty="0"/>
              <a:t>Uređenje stalnog muzejskog postava</a:t>
            </a:r>
            <a:br>
              <a:rPr lang="hr-HR" sz="3200" dirty="0"/>
            </a:br>
            <a:r>
              <a:rPr lang="hr-HR" sz="3200" dirty="0"/>
              <a:t>u kaštelu Zrinskih u Brodu na Kupi</a:t>
            </a:r>
          </a:p>
        </p:txBody>
      </p:sp>
      <p:pic>
        <p:nvPicPr>
          <p:cNvPr id="12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240" y="2349500"/>
            <a:ext cx="3497069" cy="377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7784" y="2349500"/>
            <a:ext cx="2623231" cy="377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7386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539552" y="116632"/>
            <a:ext cx="8213922" cy="990600"/>
            <a:chOff x="539552" y="116632"/>
            <a:chExt cx="8213922" cy="990600"/>
          </a:xfrm>
        </p:grpSpPr>
        <p:pic>
          <p:nvPicPr>
            <p:cNvPr id="5" name="Picture 4"/>
            <p:cNvPicPr/>
            <p:nvPr/>
          </p:nvPicPr>
          <p:blipFill rotWithShape="1">
            <a:blip r:embed="rId3"/>
            <a:srcRect l="7776" t="28236" r="19593" b="41176"/>
            <a:stretch/>
          </p:blipFill>
          <p:spPr bwMode="auto">
            <a:xfrm>
              <a:off x="4571999" y="116632"/>
              <a:ext cx="4181475" cy="99060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6" name="Picture 5"/>
            <p:cNvPicPr/>
            <p:nvPr/>
          </p:nvPicPr>
          <p:blipFill rotWithShape="1">
            <a:blip r:embed="rId4"/>
            <a:srcRect l="11250" t="66176" r="27370" b="10294"/>
            <a:stretch/>
          </p:blipFill>
          <p:spPr bwMode="auto">
            <a:xfrm>
              <a:off x="539552" y="230932"/>
              <a:ext cx="3533140" cy="76200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pic>
        <p:nvPicPr>
          <p:cNvPr id="8" name="Picture 7"/>
          <p:cNvPicPr/>
          <p:nvPr/>
        </p:nvPicPr>
        <p:blipFill rotWithShape="1">
          <a:blip r:embed="rId5"/>
          <a:srcRect l="3805" t="22941" r="15954" b="49412"/>
          <a:stretch/>
        </p:blipFill>
        <p:spPr bwMode="auto">
          <a:xfrm>
            <a:off x="2284659" y="5877272"/>
            <a:ext cx="4619625" cy="8953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/>
              <a:t/>
            </a:r>
            <a:br>
              <a:rPr lang="hr-HR" dirty="0"/>
            </a:br>
            <a:endParaRPr lang="hr-HR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611560" y="3573016"/>
            <a:ext cx="7992888" cy="2304256"/>
          </a:xfrm>
        </p:spPr>
        <p:txBody>
          <a:bodyPr>
            <a:noAutofit/>
          </a:bodyPr>
          <a:lstStyle/>
          <a:p>
            <a:endParaRPr lang="hr-HR" sz="2000" dirty="0" smtClean="0"/>
          </a:p>
          <a:p>
            <a:r>
              <a:rPr lang="hr-HR" sz="2000" b="1" dirty="0" smtClean="0"/>
              <a:t>Valerij Jurešić</a:t>
            </a:r>
            <a:r>
              <a:rPr lang="hr-HR" sz="2000" dirty="0" smtClean="0"/>
              <a:t>, prof.</a:t>
            </a:r>
          </a:p>
          <a:p>
            <a:r>
              <a:rPr lang="hr-HR" sz="2000" dirty="0" smtClean="0"/>
              <a:t>Pročelnik UO </a:t>
            </a:r>
            <a:r>
              <a:rPr lang="hr-HR" sz="2000" dirty="0"/>
              <a:t>za kulturu, sport i tehničku kulturu</a:t>
            </a:r>
            <a:endParaRPr lang="hr-HR" sz="2000" dirty="0" smtClean="0"/>
          </a:p>
          <a:p>
            <a:r>
              <a:rPr lang="hr-HR" sz="2000" dirty="0" smtClean="0"/>
              <a:t>Primorsko-goranska županija </a:t>
            </a:r>
            <a:endParaRPr lang="hr-HR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320603"/>
            <a:ext cx="8303870" cy="83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632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2641</TotalTime>
  <Words>451</Words>
  <Application>Microsoft Office PowerPoint</Application>
  <PresentationFormat>On-screen Show (4:3)</PresentationFormat>
  <Paragraphs>115</Paragraphs>
  <Slides>19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Pregled aktualnih investicija u sklopu KTR Putovima Frankopana</vt:lpstr>
      <vt:lpstr>OSNOVNE INFORMACIJE </vt:lpstr>
      <vt:lpstr>Svrha projekta</vt:lpstr>
      <vt:lpstr>PowerPoint Presentation</vt:lpstr>
      <vt:lpstr>ZAVRŠENE INVESTICIJE (6.4.2018.)</vt:lpstr>
      <vt:lpstr>Rekonstrukcija međukatnih konstrukcija Kaštela u Bakru</vt:lpstr>
      <vt:lpstr>Rekonstrukcija međukatnih konstrukcija Kaštela u Bakru</vt:lpstr>
      <vt:lpstr> Sanacija bedemskih zidova kaštela u Krku </vt:lpstr>
      <vt:lpstr> Sanacija bedemskih zidova kaštela u Krku </vt:lpstr>
      <vt:lpstr>INVESTICIJE U TIJEKU</vt:lpstr>
      <vt:lpstr>Uređenje sanitarija u dvorcu Frankopan - Nova Kraljevica </vt:lpstr>
      <vt:lpstr>Uređenje sanitarija u dvorcu Frankopan - Nova Kraljevica </vt:lpstr>
      <vt:lpstr>Statička sanacija i konzervacija zapadnog zida stambenog dijela Trsatskog kaštela</vt:lpstr>
      <vt:lpstr>Statička sanacija i konzervacija zapadnog zida stambenog dijela kaštela trsatskog kaštela</vt:lpstr>
      <vt:lpstr>Zamjena vanjske stolarije dvorca Zrinskih u Čabru</vt:lpstr>
      <vt:lpstr>Zamjena vanjske stolarije dvorca Zrinskih u Čabru</vt:lpstr>
      <vt:lpstr>Uređenje stalnog muzejskog postava u kaštelu Zrinskih u Brodu na Kupi</vt:lpstr>
      <vt:lpstr>Uređenje stalnog muzejskog postava u kaštelu Zrinskih u Brodu na Kupi</vt:lpstr>
      <vt:lpstr>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Patricia Sečen (vrazvoj2@pgz.hr)</dc:creator>
  <cp:lastModifiedBy>Danijel Glavašević</cp:lastModifiedBy>
  <cp:revision>141</cp:revision>
  <cp:lastPrinted>2018-03-05T07:49:41Z</cp:lastPrinted>
  <dcterms:created xsi:type="dcterms:W3CDTF">2017-06-12T13:00:34Z</dcterms:created>
  <dcterms:modified xsi:type="dcterms:W3CDTF">2018-04-06T08:20:59Z</dcterms:modified>
</cp:coreProperties>
</file>